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5"/>
  </p:notesMasterIdLst>
  <p:handoutMasterIdLst>
    <p:handoutMasterId r:id="rId26"/>
  </p:handoutMasterIdLst>
  <p:sldIdLst>
    <p:sldId id="256" r:id="rId2"/>
    <p:sldId id="265" r:id="rId3"/>
    <p:sldId id="272" r:id="rId4"/>
    <p:sldId id="271" r:id="rId5"/>
    <p:sldId id="273" r:id="rId6"/>
    <p:sldId id="270" r:id="rId7"/>
    <p:sldId id="274" r:id="rId8"/>
    <p:sldId id="267" r:id="rId9"/>
    <p:sldId id="266" r:id="rId10"/>
    <p:sldId id="268" r:id="rId11"/>
    <p:sldId id="269" r:id="rId12"/>
    <p:sldId id="275" r:id="rId13"/>
    <p:sldId id="276" r:id="rId14"/>
    <p:sldId id="284" r:id="rId15"/>
    <p:sldId id="277" r:id="rId16"/>
    <p:sldId id="288" r:id="rId17"/>
    <p:sldId id="278" r:id="rId18"/>
    <p:sldId id="285" r:id="rId19"/>
    <p:sldId id="280" r:id="rId20"/>
    <p:sldId id="286" r:id="rId21"/>
    <p:sldId id="287" r:id="rId22"/>
    <p:sldId id="282" r:id="rId23"/>
    <p:sldId id="283" r:id="rId24"/>
  </p:sldIdLst>
  <p:sldSz cx="9144000" cy="6858000" type="letter"/>
  <p:notesSz cx="6858000" cy="994568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55" autoAdjust="0"/>
    <p:restoredTop sz="94660" autoAdjust="0"/>
  </p:normalViewPr>
  <p:slideViewPr>
    <p:cSldViewPr showGuides="1">
      <p:cViewPr varScale="1">
        <p:scale>
          <a:sx n="103" d="100"/>
          <a:sy n="103" d="100"/>
        </p:scale>
        <p:origin x="-1326" y="-84"/>
      </p:cViewPr>
      <p:guideLst>
        <p:guide orient="horz" pos="1090"/>
        <p:guide pos="2880"/>
        <p:guide pos="68"/>
        <p:guide pos="569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0" d="100"/>
          <a:sy n="80" d="100"/>
        </p:scale>
        <p:origin x="-2880" y="-102"/>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ko-KR" altLang="en-US"/>
          </a:p>
        </p:txBody>
      </p:sp>
      <p:sp>
        <p:nvSpPr>
          <p:cNvPr id="3" name="Date Placehold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DD38E060-5135-4EBF-9454-F81AE0EA0628}" type="datetimeFigureOut">
              <a:rPr lang="ko-KR" altLang="en-US" smtClean="0"/>
              <a:pPr/>
              <a:t>2012-12-17</a:t>
            </a:fld>
            <a:endParaRPr lang="ko-KR" altLang="en-US"/>
          </a:p>
        </p:txBody>
      </p:sp>
      <p:sp>
        <p:nvSpPr>
          <p:cNvPr id="4" name="Footer Placehold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ko-KR" altLang="en-US"/>
          </a:p>
        </p:txBody>
      </p:sp>
      <p:sp>
        <p:nvSpPr>
          <p:cNvPr id="5" name="Slide Number Placehold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DAE95641-3EC9-461E-8CA9-EEF0252185F0}" type="slidenum">
              <a:rPr lang="ko-KR" altLang="en-US" smtClean="0"/>
              <a:pPr/>
              <a:t>‹#›</a:t>
            </a:fld>
            <a:endParaRPr lang="ko-KR" altLang="en-US"/>
          </a:p>
        </p:txBody>
      </p:sp>
    </p:spTree>
    <p:extLst>
      <p:ext uri="{BB962C8B-B14F-4D97-AF65-F5344CB8AC3E}">
        <p14:creationId xmlns:p14="http://schemas.microsoft.com/office/powerpoint/2010/main" val="4111402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ko-KR" altLang="en-US"/>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CF039FD8-E0B0-4030-B5C5-8AB9F8CCE22A}" type="datetimeFigureOut">
              <a:rPr lang="ko-KR" altLang="en-US" smtClean="0"/>
              <a:pPr/>
              <a:t>2012-12-17</a:t>
            </a:fld>
            <a:endParaRPr lang="ko-KR" altLang="en-US"/>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Notes Placeholder 4"/>
          <p:cNvSpPr>
            <a:spLocks noGrp="1"/>
          </p:cNvSpPr>
          <p:nvPr>
            <p:ph type="body" sz="quarter" idx="3"/>
          </p:nvPr>
        </p:nvSpPr>
        <p:spPr>
          <a:xfrm>
            <a:off x="685800" y="4724202"/>
            <a:ext cx="5486400" cy="4475560"/>
          </a:xfrm>
          <a:prstGeom prst="rect">
            <a:avLst/>
          </a:prstGeom>
        </p:spPr>
        <p:txBody>
          <a:bodyPr vert="horz" lIns="91440" tIns="45720" rIns="91440" bIns="45720" rtlCol="0"/>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ko-KR" altLang="en-US"/>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E7753E0C-EFE9-4A25-BBD9-C7DDBB3B0B00}" type="slidenum">
              <a:rPr lang="ko-KR" altLang="en-US" smtClean="0"/>
              <a:pPr/>
              <a:t>‹#›</a:t>
            </a:fld>
            <a:endParaRPr lang="ko-KR" altLang="en-US"/>
          </a:p>
        </p:txBody>
      </p:sp>
    </p:spTree>
    <p:extLst>
      <p:ext uri="{BB962C8B-B14F-4D97-AF65-F5344CB8AC3E}">
        <p14:creationId xmlns:p14="http://schemas.microsoft.com/office/powerpoint/2010/main" val="94853912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0"/>
            <a:ext cx="9144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979488"/>
            <a:ext cx="7772400" cy="1470025"/>
          </a:xfrm>
        </p:spPr>
        <p:txBody>
          <a:bodyPr/>
          <a:lstStyle/>
          <a:p>
            <a:r>
              <a:rPr lang="en-US" altLang="ko-KR" smtClean="0"/>
              <a:t>Click to edit Master title style</a:t>
            </a:r>
            <a:endParaRPr lang="ko-KR" altLang="en-US"/>
          </a:p>
        </p:txBody>
      </p:sp>
      <p:sp>
        <p:nvSpPr>
          <p:cNvPr id="3" name="Subtitle 2"/>
          <p:cNvSpPr>
            <a:spLocks noGrp="1"/>
          </p:cNvSpPr>
          <p:nvPr>
            <p:ph type="subTitle" idx="1"/>
          </p:nvPr>
        </p:nvSpPr>
        <p:spPr>
          <a:xfrm>
            <a:off x="1371600" y="34290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ko-KR" dirty="0" smtClean="0"/>
              <a:t>Click to edit Master subtitle style</a:t>
            </a:r>
            <a:endParaRPr lang="ko-KR" altLang="en-US" dirty="0"/>
          </a:p>
        </p:txBody>
      </p:sp>
    </p:spTree>
    <p:extLst>
      <p:ext uri="{BB962C8B-B14F-4D97-AF65-F5344CB8AC3E}">
        <p14:creationId xmlns:p14="http://schemas.microsoft.com/office/powerpoint/2010/main" val="2154924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5" name="Rectangle 7"/>
          <p:cNvSpPr>
            <a:spLocks noChangeArrowheads="1"/>
          </p:cNvSpPr>
          <p:nvPr userDrawn="1"/>
        </p:nvSpPr>
        <p:spPr bwMode="gray">
          <a:xfrm>
            <a:off x="4360985" y="6451600"/>
            <a:ext cx="400050" cy="304800"/>
          </a:xfrm>
          <a:prstGeom prst="rect">
            <a:avLst/>
          </a:prstGeom>
          <a:noFill/>
          <a:ln w="9525">
            <a:noFill/>
            <a:miter lim="800000"/>
            <a:headEnd/>
            <a:tailEnd/>
          </a:ln>
          <a:effectLst/>
        </p:spPr>
        <p:txBody>
          <a:bodyPr lIns="18000" rIns="18000" anchor="ctr"/>
          <a:lstStyle/>
          <a:p>
            <a:pPr algn="ctr" latinLnBrk="1">
              <a:defRPr/>
            </a:pPr>
            <a:fld id="{949EC9E3-E5CC-42E3-B086-020EC132F0FD}" type="slidenum">
              <a:rPr lang="en-US" altLang="ko-KR" sz="1000" b="0" smtClean="0">
                <a:latin typeface="Calibri" pitchFamily="34" charset="0"/>
                <a:ea typeface="굴림" pitchFamily="50" charset="-127"/>
              </a:rPr>
              <a:pPr algn="ctr" latinLnBrk="1">
                <a:defRPr/>
              </a:pPr>
              <a:t>‹#›</a:t>
            </a:fld>
            <a:endParaRPr lang="en-US" altLang="ko-KR" sz="1000" b="0" dirty="0">
              <a:latin typeface="Calibri" pitchFamily="34" charset="0"/>
              <a:ea typeface="굴림" pitchFamily="50" charset="-127"/>
            </a:endParaRPr>
          </a:p>
        </p:txBody>
      </p:sp>
      <p:sp>
        <p:nvSpPr>
          <p:cNvPr id="21" name="텍스트 개체 틀 10"/>
          <p:cNvSpPr>
            <a:spLocks noGrp="1"/>
          </p:cNvSpPr>
          <p:nvPr>
            <p:ph type="body" sz="quarter" idx="10"/>
          </p:nvPr>
        </p:nvSpPr>
        <p:spPr>
          <a:xfrm>
            <a:off x="108262" y="793752"/>
            <a:ext cx="8917042" cy="335347"/>
          </a:xfrm>
          <a:prstGeom prst="rect">
            <a:avLst/>
          </a:prstGeom>
          <a:noFill/>
          <a:ln w="9525">
            <a:noFill/>
            <a:miter lim="800000"/>
            <a:headEnd/>
            <a:tailEnd/>
          </a:ln>
        </p:spPr>
        <p:txBody>
          <a:bodyPr wrap="square" lIns="90000" tIns="36512" rIns="90000" bIns="36512">
            <a:spAutoFit/>
          </a:bodyPr>
          <a:lstStyle>
            <a:lvl1pPr marL="0" indent="0" algn="l" rtl="0" fontAlgn="base" latinLnBrk="0">
              <a:spcBef>
                <a:spcPct val="0"/>
              </a:spcBef>
              <a:spcAft>
                <a:spcPct val="0"/>
              </a:spcAft>
              <a:buNone/>
              <a:defRPr kumimoji="1" lang="en-US" altLang="ko-KR" sz="1700" b="1" kern="1200" dirty="0">
                <a:solidFill>
                  <a:srgbClr val="000000"/>
                </a:solidFill>
                <a:latin typeface="Arial" pitchFamily="34" charset="0"/>
                <a:ea typeface="+mn-ea"/>
                <a:cs typeface="Arial" pitchFamily="34" charset="0"/>
              </a:defRPr>
            </a:lvl1pPr>
          </a:lstStyle>
          <a:p>
            <a:pPr lvl="0"/>
            <a:endParaRPr lang="en-US" dirty="0"/>
          </a:p>
        </p:txBody>
      </p:sp>
      <p:sp>
        <p:nvSpPr>
          <p:cNvPr id="8" name="Rectangle 297"/>
          <p:cNvSpPr>
            <a:spLocks noChangeArrowheads="1"/>
          </p:cNvSpPr>
          <p:nvPr userDrawn="1">
            <p:custDataLst>
              <p:tags r:id="rId1"/>
            </p:custDataLst>
          </p:nvPr>
        </p:nvSpPr>
        <p:spPr bwMode="auto">
          <a:xfrm>
            <a:off x="0" y="0"/>
            <a:ext cx="9144000" cy="736600"/>
          </a:xfrm>
          <a:prstGeom prst="rect">
            <a:avLst/>
          </a:prstGeom>
          <a:solidFill>
            <a:schemeClr val="tx1">
              <a:lumMod val="75000"/>
              <a:lumOff val="25000"/>
            </a:schemeClr>
          </a:solidFill>
          <a:ln w="9525" algn="ctr">
            <a:noFill/>
            <a:miter lim="800000"/>
            <a:headEnd/>
            <a:tailEnd/>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2800" b="1" i="0" u="none" strike="noStrike" kern="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16" name="제목 1"/>
          <p:cNvSpPr>
            <a:spLocks noGrp="1"/>
          </p:cNvSpPr>
          <p:nvPr>
            <p:ph type="title"/>
          </p:nvPr>
        </p:nvSpPr>
        <p:spPr>
          <a:xfrm>
            <a:off x="108262" y="173655"/>
            <a:ext cx="2958159" cy="402291"/>
          </a:xfrm>
          <a:prstGeom prst="rect">
            <a:avLst/>
          </a:prstGeom>
        </p:spPr>
        <p:txBody>
          <a:bodyPr wrap="none" anchor="ctr"/>
          <a:lstStyle>
            <a:lvl1pPr algn="l">
              <a:defRPr sz="2000" b="1">
                <a:solidFill>
                  <a:schemeClr val="bg1"/>
                </a:solidFill>
                <a:latin typeface="Arial" pitchFamily="34" charset="0"/>
                <a:cs typeface="Arial" pitchFamily="34" charset="0"/>
              </a:defRPr>
            </a:lvl1pPr>
          </a:lstStyle>
          <a:p>
            <a:r>
              <a:rPr lang="ko-KR" altLang="en-US" dirty="0" smtClean="0"/>
              <a:t>마스터 제목 스타일 편집</a:t>
            </a:r>
            <a:endParaRPr lang="en-US" dirty="0"/>
          </a:p>
        </p:txBody>
      </p:sp>
      <p:pic>
        <p:nvPicPr>
          <p:cNvPr id="11" name="Picture 2"/>
          <p:cNvPicPr>
            <a:picLocks noChangeAspect="1" noChangeArrowheads="1"/>
          </p:cNvPicPr>
          <p:nvPr userDrawn="1"/>
        </p:nvPicPr>
        <p:blipFill>
          <a:blip r:embed="rId3" cstate="print"/>
          <a:srcRect t="2633"/>
          <a:stretch>
            <a:fillRect/>
          </a:stretch>
        </p:blipFill>
        <p:spPr bwMode="auto">
          <a:xfrm>
            <a:off x="8244408" y="6181586"/>
            <a:ext cx="700004" cy="649224"/>
          </a:xfrm>
          <a:prstGeom prst="rect">
            <a:avLst/>
          </a:prstGeom>
          <a:noFill/>
          <a:ln w="9525">
            <a:noFill/>
            <a:miter lim="800000"/>
            <a:headEnd/>
            <a:tailEnd/>
          </a:ln>
        </p:spPr>
      </p:pic>
      <p:sp>
        <p:nvSpPr>
          <p:cNvPr id="12" name="TextBox 11"/>
          <p:cNvSpPr txBox="1"/>
          <p:nvPr userDrawn="1"/>
        </p:nvSpPr>
        <p:spPr>
          <a:xfrm>
            <a:off x="107950" y="6428258"/>
            <a:ext cx="8280474" cy="261610"/>
          </a:xfrm>
          <a:prstGeom prst="rect">
            <a:avLst/>
          </a:prstGeom>
          <a:noFill/>
        </p:spPr>
        <p:txBody>
          <a:bodyPr wrap="square" rtlCol="0">
            <a:spAutoFit/>
          </a:bodyPr>
          <a:lstStyle/>
          <a:p>
            <a:r>
              <a:rPr lang="en-US" altLang="ko-KR" sz="1100" b="1" i="1" dirty="0" smtClean="0">
                <a:latin typeface="Arial" pitchFamily="34" charset="0"/>
                <a:cs typeface="Arial" pitchFamily="34" charset="0"/>
              </a:rPr>
              <a:t>Fall</a:t>
            </a:r>
            <a:r>
              <a:rPr lang="en-US" altLang="ko-KR" sz="1100" b="1" i="1" baseline="0" dirty="0" smtClean="0">
                <a:latin typeface="Arial" pitchFamily="34" charset="0"/>
                <a:cs typeface="Arial" pitchFamily="34" charset="0"/>
              </a:rPr>
              <a:t> 2012, Decision Model Final Project</a:t>
            </a:r>
            <a:endParaRPr lang="ko-KR" altLang="en-US" sz="1100" b="1" i="1" dirty="0">
              <a:latin typeface="Arial" pitchFamily="34" charset="0"/>
              <a:cs typeface="Arial" pitchFamily="34" charset="0"/>
            </a:endParaRPr>
          </a:p>
        </p:txBody>
      </p:sp>
    </p:spTree>
    <p:extLst>
      <p:ext uri="{BB962C8B-B14F-4D97-AF65-F5344CB8AC3E}">
        <p14:creationId xmlns:p14="http://schemas.microsoft.com/office/powerpoint/2010/main" val="10186252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ko-KR" smtClean="0"/>
              <a:t>Click to edit Master title style</a:t>
            </a: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ko-KR"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79E66E-627C-48D8-93B7-00A493BCCACC}" type="slidenum">
              <a:rPr lang="ko-KR" altLang="en-US" smtClean="0"/>
              <a:pPr/>
              <a:t>‹#›</a:t>
            </a:fld>
            <a:endParaRPr lang="ko-KR" altLang="en-US"/>
          </a:p>
        </p:txBody>
      </p:sp>
    </p:spTree>
    <p:extLst>
      <p:ext uri="{BB962C8B-B14F-4D97-AF65-F5344CB8AC3E}">
        <p14:creationId xmlns:p14="http://schemas.microsoft.com/office/powerpoint/2010/main" val="4249568962"/>
      </p:ext>
    </p:extLst>
  </p:cSld>
  <p:clrMap bg1="lt1" tx1="dk1" bg2="lt2" tx2="dk2" accent1="accent1" accent2="accent2" accent3="accent3" accent4="accent4" accent5="accent5" accent6="accent6" hlink="hlink" folHlink="folHlink"/>
  <p:sldLayoutIdLst>
    <p:sldLayoutId id="2147483649" r:id="rId1"/>
    <p:sldLayoutId id="2147483658" r:id="rId2"/>
  </p:sldLayoutIdLst>
  <p:hf sldNum="0"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assets.bizjournals.com/stlouis/print-edition/Golf_money2_web*280.jpg?v=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2056" y="3640832"/>
            <a:ext cx="886382" cy="13883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154064"/>
            <a:ext cx="7772400" cy="1470025"/>
          </a:xfrm>
        </p:spPr>
        <p:txBody>
          <a:bodyPr>
            <a:noAutofit/>
          </a:bodyPr>
          <a:lstStyle/>
          <a:p>
            <a:pPr>
              <a:lnSpc>
                <a:spcPct val="120000"/>
              </a:lnSpc>
              <a:spcBef>
                <a:spcPct val="60000"/>
              </a:spcBef>
              <a:spcAft>
                <a:spcPct val="0"/>
              </a:spcAft>
            </a:pPr>
            <a:r>
              <a:rPr lang="en-US" altLang="ko-KR" sz="6000" b="1" i="1" dirty="0" smtClean="0">
                <a:solidFill>
                  <a:schemeClr val="bg1"/>
                </a:solidFill>
                <a:latin typeface="Arial" pitchFamily="34" charset="0"/>
                <a:ea typeface="Arial Unicode MS" pitchFamily="50" charset="-127"/>
                <a:cs typeface="Arial" pitchFamily="34" charset="0"/>
              </a:rPr>
              <a:t>Money Ball in Golf</a:t>
            </a:r>
            <a:endParaRPr lang="ko-KR" altLang="en-US" sz="6600" b="1" i="1" dirty="0">
              <a:latin typeface="Arial" pitchFamily="34" charset="0"/>
              <a:ea typeface="Arial Unicode MS" pitchFamily="50" charset="-127"/>
              <a:cs typeface="Arial" pitchFamily="34" charset="0"/>
            </a:endParaRPr>
          </a:p>
        </p:txBody>
      </p:sp>
      <p:sp>
        <p:nvSpPr>
          <p:cNvPr id="3" name="Subtitle 2"/>
          <p:cNvSpPr>
            <a:spLocks noGrp="1"/>
          </p:cNvSpPr>
          <p:nvPr>
            <p:ph type="subTitle" idx="1"/>
          </p:nvPr>
        </p:nvSpPr>
        <p:spPr>
          <a:xfrm>
            <a:off x="1371600" y="4005064"/>
            <a:ext cx="6400800" cy="1752600"/>
          </a:xfrm>
        </p:spPr>
        <p:txBody>
          <a:bodyPr/>
          <a:lstStyle/>
          <a:p>
            <a:r>
              <a:rPr lang="en-US" altLang="ko-KR" b="1" dirty="0" smtClean="0">
                <a:solidFill>
                  <a:schemeClr val="tx1"/>
                </a:solidFill>
              </a:rPr>
              <a:t>-2012. 12.- </a:t>
            </a:r>
            <a:endParaRPr lang="ko-KR" altLang="en-US" sz="2400" b="1" dirty="0">
              <a:solidFill>
                <a:schemeClr val="tx1"/>
              </a:solidFill>
            </a:endParaRPr>
          </a:p>
        </p:txBody>
      </p:sp>
      <p:sp>
        <p:nvSpPr>
          <p:cNvPr id="4" name="TextBox 3"/>
          <p:cNvSpPr txBox="1"/>
          <p:nvPr/>
        </p:nvSpPr>
        <p:spPr>
          <a:xfrm>
            <a:off x="5793805" y="5085184"/>
            <a:ext cx="3240360" cy="1200329"/>
          </a:xfrm>
          <a:prstGeom prst="rect">
            <a:avLst/>
          </a:prstGeom>
          <a:noFill/>
        </p:spPr>
        <p:txBody>
          <a:bodyPr wrap="square" rtlCol="0">
            <a:spAutoFit/>
          </a:bodyPr>
          <a:lstStyle/>
          <a:p>
            <a:pPr algn="r"/>
            <a:r>
              <a:rPr lang="en-US" altLang="ko-KR" dirty="0" smtClean="0">
                <a:latin typeface="Arial" pitchFamily="34" charset="0"/>
                <a:cs typeface="Arial" pitchFamily="34" charset="0"/>
              </a:rPr>
              <a:t>Decision Model Final Project</a:t>
            </a:r>
          </a:p>
          <a:p>
            <a:pPr algn="r"/>
            <a:r>
              <a:rPr lang="en-US" altLang="ko-KR" dirty="0" smtClean="0">
                <a:latin typeface="Arial" pitchFamily="34" charset="0"/>
                <a:cs typeface="Arial" pitchFamily="34" charset="0"/>
              </a:rPr>
              <a:t>Steven Cho</a:t>
            </a:r>
          </a:p>
          <a:p>
            <a:pPr algn="r"/>
            <a:r>
              <a:rPr lang="en-US" altLang="ko-KR" dirty="0" smtClean="0">
                <a:latin typeface="Arial" pitchFamily="34" charset="0"/>
                <a:cs typeface="Arial" pitchFamily="34" charset="0"/>
              </a:rPr>
              <a:t>Jinhwan Choi</a:t>
            </a:r>
          </a:p>
          <a:p>
            <a:pPr algn="r"/>
            <a:r>
              <a:rPr lang="en-US" altLang="ko-KR" dirty="0" smtClean="0">
                <a:latin typeface="Arial" pitchFamily="34" charset="0"/>
                <a:cs typeface="Arial" pitchFamily="34" charset="0"/>
              </a:rPr>
              <a:t>Robert Han</a:t>
            </a:r>
            <a:endParaRPr lang="ko-KR" altLang="en-US" dirty="0">
              <a:latin typeface="Arial" pitchFamily="34" charset="0"/>
              <a:cs typeface="Arial" pitchFamily="34" charset="0"/>
            </a:endParaRPr>
          </a:p>
        </p:txBody>
      </p:sp>
      <p:pic>
        <p:nvPicPr>
          <p:cNvPr id="5" name="Picture 4" descr="http://www.adfbingo.com/images/super_money_b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863566">
            <a:off x="4814350" y="5315630"/>
            <a:ext cx="999831" cy="111161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encrypted-tbn1.gstatic.com/images?q=tbn:ANd9GcQBNlaSdvqUgiLyQDPOzdcTObSJIaF5yPisVHAM148rznKFRdT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32208">
            <a:off x="477152" y="3946747"/>
            <a:ext cx="2143125" cy="2143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217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Design Simulation </a:t>
            </a:r>
            <a:r>
              <a:rPr lang="en-US" altLang="ko-KR" dirty="0" smtClean="0"/>
              <a:t>Methodology (3/4)</a:t>
            </a:r>
            <a:endParaRPr lang="ko-KR" altLang="en-US" dirty="0"/>
          </a:p>
        </p:txBody>
      </p:sp>
      <p:grpSp>
        <p:nvGrpSpPr>
          <p:cNvPr id="7" name="Group 6"/>
          <p:cNvGrpSpPr/>
          <p:nvPr/>
        </p:nvGrpSpPr>
        <p:grpSpPr>
          <a:xfrm>
            <a:off x="93370" y="1761292"/>
            <a:ext cx="8746152" cy="4196902"/>
            <a:chOff x="74320" y="1657445"/>
            <a:chExt cx="8746152" cy="4196902"/>
          </a:xfrm>
        </p:grpSpPr>
        <p:cxnSp>
          <p:nvCxnSpPr>
            <p:cNvPr id="37" name="Elbow Connector 36"/>
            <p:cNvCxnSpPr>
              <a:stCxn id="163" idx="0"/>
              <a:endCxn id="114" idx="1"/>
            </p:cNvCxnSpPr>
            <p:nvPr/>
          </p:nvCxnSpPr>
          <p:spPr>
            <a:xfrm rot="5400000" flipH="1" flipV="1">
              <a:off x="6032981" y="3051126"/>
              <a:ext cx="366019" cy="271641"/>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74320" y="1657445"/>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Tee Box</a:t>
              </a:r>
              <a:endParaRPr lang="ko-KR" altLang="en-US" sz="1000" dirty="0">
                <a:solidFill>
                  <a:schemeClr val="tx1"/>
                </a:solidFill>
                <a:latin typeface="Calibri" pitchFamily="34" charset="0"/>
              </a:endParaRPr>
            </a:p>
          </p:txBody>
        </p:sp>
        <p:sp>
          <p:nvSpPr>
            <p:cNvPr id="5" name="Rectangle 4"/>
            <p:cNvSpPr/>
            <p:nvPr/>
          </p:nvSpPr>
          <p:spPr>
            <a:xfrm>
              <a:off x="1943318" y="1657445"/>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Fairway</a:t>
              </a:r>
              <a:endParaRPr lang="ko-KR" altLang="en-US" sz="1000" dirty="0">
                <a:solidFill>
                  <a:schemeClr val="tx1"/>
                </a:solidFill>
                <a:latin typeface="Calibri" pitchFamily="34" charset="0"/>
              </a:endParaRPr>
            </a:p>
          </p:txBody>
        </p:sp>
        <p:sp>
          <p:nvSpPr>
            <p:cNvPr id="6" name="Rectangle 5"/>
            <p:cNvSpPr/>
            <p:nvPr/>
          </p:nvSpPr>
          <p:spPr>
            <a:xfrm>
              <a:off x="1943318" y="5074482"/>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No Fairway</a:t>
              </a:r>
              <a:endParaRPr lang="ko-KR" altLang="en-US" sz="1000" dirty="0">
                <a:solidFill>
                  <a:schemeClr val="tx1"/>
                </a:solidFill>
                <a:latin typeface="Calibri" pitchFamily="34" charset="0"/>
              </a:endParaRPr>
            </a:p>
          </p:txBody>
        </p:sp>
        <p:cxnSp>
          <p:nvCxnSpPr>
            <p:cNvPr id="12" name="Straight Arrow Connector 11"/>
            <p:cNvCxnSpPr>
              <a:stCxn id="96" idx="6"/>
              <a:endCxn id="35" idx="2"/>
            </p:cNvCxnSpPr>
            <p:nvPr/>
          </p:nvCxnSpPr>
          <p:spPr>
            <a:xfrm>
              <a:off x="4368474" y="1956338"/>
              <a:ext cx="546876"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18" idx="6"/>
              <a:endCxn id="6" idx="1"/>
            </p:cNvCxnSpPr>
            <p:nvPr/>
          </p:nvCxnSpPr>
          <p:spPr>
            <a:xfrm>
              <a:off x="1509967" y="1956338"/>
              <a:ext cx="433351" cy="3417038"/>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1012463" y="1686338"/>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altLang="ko-KR" sz="1000" b="1" dirty="0" smtClean="0">
                  <a:solidFill>
                    <a:schemeClr val="tx1"/>
                  </a:solidFill>
                  <a:latin typeface="Calibri" pitchFamily="34" charset="0"/>
                </a:rPr>
                <a:t>Fairway?</a:t>
              </a:r>
              <a:endParaRPr lang="ko-KR" altLang="en-US" sz="1000" b="1" dirty="0">
                <a:solidFill>
                  <a:schemeClr val="tx1"/>
                </a:solidFill>
                <a:latin typeface="Calibri" pitchFamily="34" charset="0"/>
              </a:endParaRPr>
            </a:p>
          </p:txBody>
        </p:sp>
        <p:cxnSp>
          <p:nvCxnSpPr>
            <p:cNvPr id="19" name="Straight Arrow Connector 18"/>
            <p:cNvCxnSpPr>
              <a:stCxn id="4" idx="3"/>
              <a:endCxn id="18" idx="2"/>
            </p:cNvCxnSpPr>
            <p:nvPr/>
          </p:nvCxnSpPr>
          <p:spPr>
            <a:xfrm flipV="1">
              <a:off x="769545" y="1956338"/>
              <a:ext cx="242918"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620632" y="1708128"/>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Yes</a:t>
              </a:r>
              <a:endParaRPr lang="ko-KR" altLang="en-US" dirty="0"/>
            </a:p>
          </p:txBody>
        </p:sp>
        <p:sp>
          <p:nvSpPr>
            <p:cNvPr id="27" name="TextBox 26"/>
            <p:cNvSpPr txBox="1"/>
            <p:nvPr/>
          </p:nvSpPr>
          <p:spPr>
            <a:xfrm>
              <a:off x="1620632" y="5426982"/>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35" name="Oval 34"/>
            <p:cNvSpPr/>
            <p:nvPr/>
          </p:nvSpPr>
          <p:spPr>
            <a:xfrm>
              <a:off x="4915350" y="1686338"/>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Green?</a:t>
              </a:r>
              <a:endParaRPr lang="ko-KR" altLang="en-US" sz="1000" b="1" dirty="0">
                <a:solidFill>
                  <a:schemeClr val="tx1"/>
                </a:solidFill>
                <a:latin typeface="Calibri" pitchFamily="34" charset="0"/>
              </a:endParaRPr>
            </a:p>
          </p:txBody>
        </p:sp>
        <p:cxnSp>
          <p:nvCxnSpPr>
            <p:cNvPr id="46" name="Straight Arrow Connector 45"/>
            <p:cNvCxnSpPr>
              <a:stCxn id="18" idx="6"/>
              <a:endCxn id="5" idx="1"/>
            </p:cNvCxnSpPr>
            <p:nvPr/>
          </p:nvCxnSpPr>
          <p:spPr>
            <a:xfrm>
              <a:off x="1509967" y="1956338"/>
              <a:ext cx="433352"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961225" y="1800461"/>
              <a:ext cx="695225" cy="315768"/>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53" name="Rectangle 52"/>
            <p:cNvSpPr/>
            <p:nvPr/>
          </p:nvSpPr>
          <p:spPr>
            <a:xfrm>
              <a:off x="4816599" y="3340743"/>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cxnSp>
          <p:nvCxnSpPr>
            <p:cNvPr id="55" name="Elbow Connector 54"/>
            <p:cNvCxnSpPr>
              <a:stCxn id="35" idx="6"/>
              <a:endCxn id="52" idx="1"/>
            </p:cNvCxnSpPr>
            <p:nvPr/>
          </p:nvCxnSpPr>
          <p:spPr>
            <a:xfrm>
              <a:off x="5412854" y="1956338"/>
              <a:ext cx="548371" cy="2007"/>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35" idx="4"/>
              <a:endCxn id="53" idx="0"/>
            </p:cNvCxnSpPr>
            <p:nvPr/>
          </p:nvCxnSpPr>
          <p:spPr>
            <a:xfrm rot="16200000" flipH="1">
              <a:off x="4606955" y="2783485"/>
              <a:ext cx="1114405" cy="110"/>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412854" y="1943005"/>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62" name="TextBox 61"/>
            <p:cNvSpPr txBox="1"/>
            <p:nvPr/>
          </p:nvSpPr>
          <p:spPr>
            <a:xfrm>
              <a:off x="4774298" y="2985627"/>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103" name="Oval 102"/>
            <p:cNvSpPr/>
            <p:nvPr/>
          </p:nvSpPr>
          <p:spPr>
            <a:xfrm>
              <a:off x="6985906" y="1687646"/>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109" name="Rectangle 108"/>
            <p:cNvSpPr/>
            <p:nvPr/>
          </p:nvSpPr>
          <p:spPr>
            <a:xfrm>
              <a:off x="8125247" y="1796269"/>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Eagle</a:t>
              </a:r>
              <a:endParaRPr lang="ko-KR" altLang="en-US" sz="1000" b="1" dirty="0">
                <a:solidFill>
                  <a:schemeClr val="tx1"/>
                </a:solidFill>
                <a:latin typeface="Calibri" pitchFamily="34" charset="0"/>
              </a:endParaRPr>
            </a:p>
          </p:txBody>
        </p:sp>
        <p:sp>
          <p:nvSpPr>
            <p:cNvPr id="114" name="Rectangle 113"/>
            <p:cNvSpPr/>
            <p:nvPr/>
          </p:nvSpPr>
          <p:spPr>
            <a:xfrm>
              <a:off x="6351811" y="2846052"/>
              <a:ext cx="695225" cy="315768"/>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15" name="Elbow Connector 114"/>
            <p:cNvCxnSpPr>
              <a:stCxn id="103" idx="4"/>
              <a:endCxn id="114" idx="0"/>
            </p:cNvCxnSpPr>
            <p:nvPr/>
          </p:nvCxnSpPr>
          <p:spPr>
            <a:xfrm rot="5400000">
              <a:off x="6657838" y="2269232"/>
              <a:ext cx="618406" cy="535234"/>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Oval 120"/>
            <p:cNvSpPr/>
            <p:nvPr/>
          </p:nvSpPr>
          <p:spPr>
            <a:xfrm>
              <a:off x="7269890" y="2731162"/>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24" name="Straight Arrow Connector 123"/>
            <p:cNvCxnSpPr>
              <a:stCxn id="121" idx="4"/>
              <a:endCxn id="138" idx="0"/>
            </p:cNvCxnSpPr>
            <p:nvPr/>
          </p:nvCxnSpPr>
          <p:spPr>
            <a:xfrm>
              <a:off x="7518642" y="3271162"/>
              <a:ext cx="1" cy="16331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8125247" y="4088391"/>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Par</a:t>
              </a:r>
              <a:endParaRPr lang="ko-KR" altLang="en-US" sz="1000" b="1" dirty="0">
                <a:solidFill>
                  <a:schemeClr val="tx1"/>
                </a:solidFill>
                <a:latin typeface="Calibri" pitchFamily="34" charset="0"/>
              </a:endParaRPr>
            </a:p>
          </p:txBody>
        </p:sp>
        <p:sp>
          <p:nvSpPr>
            <p:cNvPr id="130" name="TextBox 129"/>
            <p:cNvSpPr txBox="1"/>
            <p:nvPr/>
          </p:nvSpPr>
          <p:spPr>
            <a:xfrm>
              <a:off x="7520136" y="1736658"/>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cxnSp>
          <p:nvCxnSpPr>
            <p:cNvPr id="132" name="Straight Arrow Connector 131"/>
            <p:cNvCxnSpPr>
              <a:stCxn id="114" idx="3"/>
              <a:endCxn id="121" idx="2"/>
            </p:cNvCxnSpPr>
            <p:nvPr/>
          </p:nvCxnSpPr>
          <p:spPr>
            <a:xfrm flipV="1">
              <a:off x="7047036" y="3001162"/>
              <a:ext cx="222854" cy="27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7761425" y="3007762"/>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38" name="Rectangle 137"/>
            <p:cNvSpPr/>
            <p:nvPr/>
          </p:nvSpPr>
          <p:spPr>
            <a:xfrm>
              <a:off x="7171030" y="3434474"/>
              <a:ext cx="695225" cy="315768"/>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39" name="Elbow Connector 138"/>
            <p:cNvCxnSpPr>
              <a:stCxn id="163" idx="4"/>
              <a:endCxn id="168" idx="0"/>
            </p:cNvCxnSpPr>
            <p:nvPr/>
          </p:nvCxnSpPr>
          <p:spPr>
            <a:xfrm rot="16200000" flipH="1">
              <a:off x="5640244" y="4349881"/>
              <a:ext cx="880948" cy="1096"/>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7771272" y="4778549"/>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smtClean="0"/>
                <a:t>Yes</a:t>
              </a:r>
              <a:endParaRPr lang="ko-KR" altLang="en-US" dirty="0"/>
            </a:p>
          </p:txBody>
        </p:sp>
        <p:sp>
          <p:nvSpPr>
            <p:cNvPr id="147" name="Oval 146"/>
            <p:cNvSpPr/>
            <p:nvPr/>
          </p:nvSpPr>
          <p:spPr>
            <a:xfrm>
              <a:off x="7269890" y="3976275"/>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153" name="Rectangle 152"/>
            <p:cNvSpPr/>
            <p:nvPr/>
          </p:nvSpPr>
          <p:spPr>
            <a:xfrm>
              <a:off x="8125247" y="4858839"/>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Bogey</a:t>
              </a:r>
              <a:endParaRPr lang="ko-KR" altLang="en-US" sz="1000" b="1" dirty="0">
                <a:solidFill>
                  <a:schemeClr val="tx1"/>
                </a:solidFill>
                <a:latin typeface="Calibri" pitchFamily="34" charset="0"/>
              </a:endParaRPr>
            </a:p>
          </p:txBody>
        </p:sp>
        <p:sp>
          <p:nvSpPr>
            <p:cNvPr id="163" name="Oval 162"/>
            <p:cNvSpPr/>
            <p:nvPr/>
          </p:nvSpPr>
          <p:spPr>
            <a:xfrm>
              <a:off x="5831418" y="3369955"/>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Scrambling?</a:t>
              </a:r>
              <a:endParaRPr lang="ko-KR" altLang="en-US" sz="1000" b="1" dirty="0">
                <a:solidFill>
                  <a:schemeClr val="tx1"/>
                </a:solidFill>
                <a:latin typeface="Calibri" pitchFamily="34" charset="0"/>
              </a:endParaRPr>
            </a:p>
          </p:txBody>
        </p:sp>
        <p:sp>
          <p:nvSpPr>
            <p:cNvPr id="168" name="Rectangle 167"/>
            <p:cNvSpPr/>
            <p:nvPr/>
          </p:nvSpPr>
          <p:spPr>
            <a:xfrm>
              <a:off x="5733653" y="4790903"/>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sp>
          <p:nvSpPr>
            <p:cNvPr id="175" name="TextBox 174"/>
            <p:cNvSpPr txBox="1"/>
            <p:nvPr/>
          </p:nvSpPr>
          <p:spPr>
            <a:xfrm>
              <a:off x="5772206" y="3077278"/>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83" name="TextBox 182"/>
            <p:cNvSpPr txBox="1"/>
            <p:nvPr/>
          </p:nvSpPr>
          <p:spPr>
            <a:xfrm>
              <a:off x="7509038" y="3237500"/>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99" name="Elbow Connector 198"/>
            <p:cNvCxnSpPr>
              <a:stCxn id="168" idx="3"/>
              <a:endCxn id="138" idx="1"/>
            </p:cNvCxnSpPr>
            <p:nvPr/>
          </p:nvCxnSpPr>
          <p:spPr>
            <a:xfrm flipV="1">
              <a:off x="6428878" y="3592358"/>
              <a:ext cx="742152" cy="1497439"/>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5" name="Elbow Connector 204"/>
            <p:cNvCxnSpPr>
              <a:stCxn id="52" idx="3"/>
              <a:endCxn id="103" idx="2"/>
            </p:cNvCxnSpPr>
            <p:nvPr/>
          </p:nvCxnSpPr>
          <p:spPr>
            <a:xfrm flipV="1">
              <a:off x="6656450" y="1957646"/>
              <a:ext cx="329456" cy="699"/>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8" name="Elbow Connector 207"/>
            <p:cNvCxnSpPr>
              <a:stCxn id="53" idx="3"/>
              <a:endCxn id="163" idx="2"/>
            </p:cNvCxnSpPr>
            <p:nvPr/>
          </p:nvCxnSpPr>
          <p:spPr>
            <a:xfrm>
              <a:off x="5511824" y="3639637"/>
              <a:ext cx="319594" cy="318"/>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2907448" y="1686338"/>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altLang="ko-KR" sz="1000" b="1" dirty="0" smtClean="0">
                  <a:solidFill>
                    <a:schemeClr val="tx1"/>
                  </a:solidFill>
                  <a:latin typeface="Calibri" pitchFamily="34" charset="0"/>
                </a:rPr>
                <a:t>Distance left </a:t>
              </a:r>
              <a:br>
                <a:rPr lang="en-US" altLang="ko-KR" sz="1000" b="1" dirty="0" smtClean="0">
                  <a:solidFill>
                    <a:schemeClr val="tx1"/>
                  </a:solidFill>
                  <a:latin typeface="Calibri" pitchFamily="34" charset="0"/>
                </a:rPr>
              </a:br>
              <a:r>
                <a:rPr lang="en-US" altLang="ko-KR" sz="1000" b="1" dirty="0" smtClean="0">
                  <a:solidFill>
                    <a:schemeClr val="tx1"/>
                  </a:solidFill>
                  <a:latin typeface="Calibri" pitchFamily="34" charset="0"/>
                </a:rPr>
                <a:t>&gt;250?</a:t>
              </a:r>
              <a:endParaRPr lang="ko-KR" altLang="en-US" sz="1000" b="1" dirty="0">
                <a:solidFill>
                  <a:schemeClr val="tx1"/>
                </a:solidFill>
                <a:latin typeface="Calibri" pitchFamily="34" charset="0"/>
              </a:endParaRPr>
            </a:p>
          </p:txBody>
        </p:sp>
        <p:cxnSp>
          <p:nvCxnSpPr>
            <p:cNvPr id="73" name="Straight Arrow Connector 72"/>
            <p:cNvCxnSpPr>
              <a:stCxn id="5" idx="3"/>
              <a:endCxn id="72" idx="2"/>
            </p:cNvCxnSpPr>
            <p:nvPr/>
          </p:nvCxnSpPr>
          <p:spPr>
            <a:xfrm flipV="1">
              <a:off x="2638543" y="1956338"/>
              <a:ext cx="268905"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3347864" y="3340743"/>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No Going For Green</a:t>
              </a:r>
              <a:endParaRPr lang="ko-KR" altLang="en-US" sz="1000" dirty="0">
                <a:solidFill>
                  <a:schemeClr val="tx1"/>
                </a:solidFill>
                <a:latin typeface="Calibri" pitchFamily="34" charset="0"/>
              </a:endParaRPr>
            </a:p>
          </p:txBody>
        </p:sp>
        <p:cxnSp>
          <p:nvCxnSpPr>
            <p:cNvPr id="81" name="Straight Arrow Connector 80"/>
            <p:cNvCxnSpPr>
              <a:stCxn id="72" idx="6"/>
              <a:endCxn id="96" idx="2"/>
            </p:cNvCxnSpPr>
            <p:nvPr/>
          </p:nvCxnSpPr>
          <p:spPr>
            <a:xfrm>
              <a:off x="3404952" y="1956338"/>
              <a:ext cx="466018"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3615964" y="1708128"/>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Yes</a:t>
              </a:r>
              <a:endParaRPr lang="ko-KR" altLang="en-US" dirty="0"/>
            </a:p>
          </p:txBody>
        </p:sp>
        <p:sp>
          <p:nvSpPr>
            <p:cNvPr id="89" name="TextBox 88"/>
            <p:cNvSpPr txBox="1"/>
            <p:nvPr/>
          </p:nvSpPr>
          <p:spPr>
            <a:xfrm>
              <a:off x="2842616" y="2652940"/>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smtClean="0"/>
                <a:t>No</a:t>
              </a:r>
              <a:endParaRPr lang="ko-KR" altLang="en-US" dirty="0"/>
            </a:p>
          </p:txBody>
        </p:sp>
        <p:cxnSp>
          <p:nvCxnSpPr>
            <p:cNvPr id="90" name="Elbow Connector 89"/>
            <p:cNvCxnSpPr>
              <a:stCxn id="72" idx="4"/>
              <a:endCxn id="80" idx="1"/>
            </p:cNvCxnSpPr>
            <p:nvPr/>
          </p:nvCxnSpPr>
          <p:spPr>
            <a:xfrm rot="16200000" flipH="1">
              <a:off x="2545383" y="2837155"/>
              <a:ext cx="1413299" cy="191664"/>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3870970" y="1686338"/>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Going for Green?</a:t>
              </a:r>
              <a:endParaRPr lang="ko-KR" altLang="en-US" sz="1000" b="1" dirty="0">
                <a:solidFill>
                  <a:schemeClr val="tx1"/>
                </a:solidFill>
                <a:latin typeface="Calibri" pitchFamily="34" charset="0"/>
              </a:endParaRPr>
            </a:p>
          </p:txBody>
        </p:sp>
        <p:sp>
          <p:nvSpPr>
            <p:cNvPr id="101" name="TextBox 100"/>
            <p:cNvSpPr txBox="1"/>
            <p:nvPr/>
          </p:nvSpPr>
          <p:spPr>
            <a:xfrm>
              <a:off x="4119722" y="2652940"/>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smtClean="0"/>
                <a:t>No</a:t>
              </a:r>
              <a:endParaRPr lang="ko-KR" altLang="en-US" dirty="0"/>
            </a:p>
          </p:txBody>
        </p:sp>
        <p:sp>
          <p:nvSpPr>
            <p:cNvPr id="104" name="TextBox 103"/>
            <p:cNvSpPr txBox="1"/>
            <p:nvPr/>
          </p:nvSpPr>
          <p:spPr>
            <a:xfrm>
              <a:off x="4427686" y="1708128"/>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Yes</a:t>
              </a:r>
              <a:endParaRPr lang="ko-KR" altLang="en-US" dirty="0"/>
            </a:p>
          </p:txBody>
        </p:sp>
        <p:cxnSp>
          <p:nvCxnSpPr>
            <p:cNvPr id="105" name="Elbow Connector 104"/>
            <p:cNvCxnSpPr>
              <a:stCxn id="6" idx="3"/>
              <a:endCxn id="80" idx="2"/>
            </p:cNvCxnSpPr>
            <p:nvPr/>
          </p:nvCxnSpPr>
          <p:spPr>
            <a:xfrm flipV="1">
              <a:off x="2638543" y="3938530"/>
              <a:ext cx="1056934" cy="1434846"/>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8" name="Elbow Connector 107"/>
            <p:cNvCxnSpPr>
              <a:stCxn id="96" idx="4"/>
              <a:endCxn id="80" idx="0"/>
            </p:cNvCxnSpPr>
            <p:nvPr/>
          </p:nvCxnSpPr>
          <p:spPr>
            <a:xfrm rot="5400000">
              <a:off x="3350398" y="2571418"/>
              <a:ext cx="1114405" cy="424245"/>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103" idx="6"/>
              <a:endCxn id="109" idx="1"/>
            </p:cNvCxnSpPr>
            <p:nvPr/>
          </p:nvCxnSpPr>
          <p:spPr>
            <a:xfrm flipV="1">
              <a:off x="7483410" y="1954153"/>
              <a:ext cx="641837" cy="3493"/>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stCxn id="80" idx="3"/>
              <a:endCxn id="53" idx="1"/>
            </p:cNvCxnSpPr>
            <p:nvPr/>
          </p:nvCxnSpPr>
          <p:spPr>
            <a:xfrm>
              <a:off x="4043089" y="3639637"/>
              <a:ext cx="77351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0" name="Rectangle 149"/>
            <p:cNvSpPr/>
            <p:nvPr/>
          </p:nvSpPr>
          <p:spPr>
            <a:xfrm>
              <a:off x="8125247" y="2844391"/>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Birdie</a:t>
              </a:r>
              <a:endParaRPr lang="ko-KR" altLang="en-US" sz="1000" b="1" dirty="0">
                <a:solidFill>
                  <a:schemeClr val="tx1"/>
                </a:solidFill>
                <a:latin typeface="Calibri" pitchFamily="34" charset="0"/>
              </a:endParaRPr>
            </a:p>
          </p:txBody>
        </p:sp>
        <p:cxnSp>
          <p:nvCxnSpPr>
            <p:cNvPr id="151" name="Straight Arrow Connector 150"/>
            <p:cNvCxnSpPr>
              <a:stCxn id="121" idx="6"/>
              <a:endCxn id="150" idx="1"/>
            </p:cNvCxnSpPr>
            <p:nvPr/>
          </p:nvCxnSpPr>
          <p:spPr>
            <a:xfrm>
              <a:off x="7767394" y="3001162"/>
              <a:ext cx="357853" cy="1113"/>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138" idx="2"/>
              <a:endCxn id="147" idx="0"/>
            </p:cNvCxnSpPr>
            <p:nvPr/>
          </p:nvCxnSpPr>
          <p:spPr>
            <a:xfrm flipH="1">
              <a:off x="7518642" y="3750242"/>
              <a:ext cx="1" cy="226033"/>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stCxn id="147" idx="6"/>
              <a:endCxn id="128" idx="1"/>
            </p:cNvCxnSpPr>
            <p:nvPr/>
          </p:nvCxnSpPr>
          <p:spPr>
            <a:xfrm>
              <a:off x="7767394" y="4246275"/>
              <a:ext cx="357853"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7761425" y="3979789"/>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73" name="TextBox 172"/>
            <p:cNvSpPr txBox="1"/>
            <p:nvPr/>
          </p:nvSpPr>
          <p:spPr>
            <a:xfrm>
              <a:off x="6101690" y="3944157"/>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80" name="Elbow Connector 179"/>
            <p:cNvCxnSpPr>
              <a:stCxn id="184" idx="4"/>
              <a:endCxn id="196" idx="1"/>
            </p:cNvCxnSpPr>
            <p:nvPr/>
          </p:nvCxnSpPr>
          <p:spPr>
            <a:xfrm rot="16200000" flipH="1">
              <a:off x="7617074" y="5188290"/>
              <a:ext cx="409740" cy="606605"/>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4" name="Oval 183"/>
            <p:cNvSpPr/>
            <p:nvPr/>
          </p:nvSpPr>
          <p:spPr>
            <a:xfrm>
              <a:off x="7269890" y="4746723"/>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86" name="Straight Arrow Connector 185"/>
            <p:cNvCxnSpPr>
              <a:stCxn id="147" idx="4"/>
              <a:endCxn id="184" idx="0"/>
            </p:cNvCxnSpPr>
            <p:nvPr/>
          </p:nvCxnSpPr>
          <p:spPr>
            <a:xfrm>
              <a:off x="7518642" y="4516275"/>
              <a:ext cx="0" cy="2304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a:stCxn id="184" idx="6"/>
              <a:endCxn id="153" idx="1"/>
            </p:cNvCxnSpPr>
            <p:nvPr/>
          </p:nvCxnSpPr>
          <p:spPr>
            <a:xfrm>
              <a:off x="7767394" y="5016723"/>
              <a:ext cx="357853"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6" name="Rectangle 195"/>
            <p:cNvSpPr/>
            <p:nvPr/>
          </p:nvSpPr>
          <p:spPr>
            <a:xfrm>
              <a:off x="8125247" y="5538579"/>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Double Bogey</a:t>
              </a:r>
              <a:endParaRPr lang="ko-KR" altLang="en-US" sz="1000" b="1" dirty="0">
                <a:solidFill>
                  <a:schemeClr val="tx1"/>
                </a:solidFill>
                <a:latin typeface="Calibri" pitchFamily="34" charset="0"/>
              </a:endParaRPr>
            </a:p>
          </p:txBody>
        </p:sp>
        <p:sp>
          <p:nvSpPr>
            <p:cNvPr id="82" name="TextBox 81"/>
            <p:cNvSpPr txBox="1"/>
            <p:nvPr/>
          </p:nvSpPr>
          <p:spPr>
            <a:xfrm>
              <a:off x="7771272" y="5436121"/>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smtClean="0"/>
                <a:t>No</a:t>
              </a:r>
              <a:endParaRPr lang="ko-KR" altLang="en-US" dirty="0"/>
            </a:p>
          </p:txBody>
        </p:sp>
      </p:grpSp>
      <p:sp>
        <p:nvSpPr>
          <p:cNvPr id="3" name="Text Placeholder 2"/>
          <p:cNvSpPr>
            <a:spLocks noGrp="1"/>
          </p:cNvSpPr>
          <p:nvPr>
            <p:ph type="body" sz="quarter" idx="10"/>
          </p:nvPr>
        </p:nvSpPr>
        <p:spPr/>
        <p:txBody>
          <a:bodyPr/>
          <a:lstStyle/>
          <a:p>
            <a:endParaRPr lang="ko-KR" altLang="en-US"/>
          </a:p>
        </p:txBody>
      </p:sp>
      <p:sp>
        <p:nvSpPr>
          <p:cNvPr id="79" name="TextBox 78"/>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Simulation Model for Par 5 holes</a:t>
            </a:r>
            <a:endParaRPr lang="ko-KR" altLang="en-US" sz="2400" b="1" i="1" dirty="0">
              <a:latin typeface="Arial" pitchFamily="34" charset="0"/>
              <a:cs typeface="Arial" pitchFamily="34" charset="0"/>
            </a:endParaRPr>
          </a:p>
        </p:txBody>
      </p:sp>
    </p:spTree>
    <p:extLst>
      <p:ext uri="{BB962C8B-B14F-4D97-AF65-F5344CB8AC3E}">
        <p14:creationId xmlns:p14="http://schemas.microsoft.com/office/powerpoint/2010/main" val="1718844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Design Simulation </a:t>
            </a:r>
            <a:r>
              <a:rPr lang="en-US" altLang="ko-KR" dirty="0" smtClean="0"/>
              <a:t>Methodology (4/4)</a:t>
            </a:r>
            <a:endParaRPr lang="ko-KR" altLang="en-US" dirty="0"/>
          </a:p>
        </p:txBody>
      </p:sp>
      <p:sp>
        <p:nvSpPr>
          <p:cNvPr id="3" name="Text Placeholder 2"/>
          <p:cNvSpPr>
            <a:spLocks noGrp="1"/>
          </p:cNvSpPr>
          <p:nvPr>
            <p:ph type="body" sz="quarter" idx="10"/>
          </p:nvPr>
        </p:nvSpPr>
        <p:spPr/>
        <p:txBody>
          <a:bodyPr/>
          <a:lstStyle/>
          <a:p>
            <a:endParaRPr lang="ko-KR" altLang="en-US"/>
          </a:p>
        </p:txBody>
      </p:sp>
      <p:sp>
        <p:nvSpPr>
          <p:cNvPr id="4" name="TextBox 3"/>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Key Assumptions</a:t>
            </a:r>
            <a:endParaRPr lang="ko-KR" altLang="en-US" sz="2400" b="1" i="1" dirty="0">
              <a:latin typeface="Arial" pitchFamily="34" charset="0"/>
              <a:cs typeface="Arial" pitchFamily="34" charset="0"/>
            </a:endParaRPr>
          </a:p>
        </p:txBody>
      </p:sp>
      <p:sp>
        <p:nvSpPr>
          <p:cNvPr id="5" name="TextBox 4"/>
          <p:cNvSpPr txBox="1"/>
          <p:nvPr/>
        </p:nvSpPr>
        <p:spPr>
          <a:xfrm>
            <a:off x="107950" y="1484784"/>
            <a:ext cx="8928100" cy="4895825"/>
          </a:xfrm>
          <a:prstGeom prst="rect">
            <a:avLst/>
          </a:prstGeom>
          <a:solidFill>
            <a:schemeClr val="tx2">
              <a:lumMod val="20000"/>
              <a:lumOff val="80000"/>
            </a:schemeClr>
          </a:solidFill>
        </p:spPr>
        <p:txBody>
          <a:bodyPr wrap="square" tIns="72000" bIns="72000" rtlCol="0">
            <a:noAutofit/>
          </a:bodyPr>
          <a:lstStyle/>
          <a:p>
            <a:pPr marL="285750" indent="-285750">
              <a:lnSpc>
                <a:spcPct val="110000"/>
              </a:lnSpc>
              <a:spcBef>
                <a:spcPct val="40000"/>
              </a:spcBef>
              <a:spcAft>
                <a:spcPct val="0"/>
              </a:spcAft>
              <a:buFont typeface="Wingdings" pitchFamily="2" charset="2"/>
              <a:buChar char="§"/>
            </a:pPr>
            <a:r>
              <a:rPr lang="en-US" altLang="ko-KR" sz="1400" b="1" dirty="0" smtClean="0">
                <a:latin typeface="Arial" pitchFamily="34" charset="0"/>
                <a:cs typeface="Arial" pitchFamily="34" charset="0"/>
              </a:rPr>
              <a:t>Tee shot</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All players hit drivers for their average driving distance</a:t>
            </a:r>
          </a:p>
          <a:p>
            <a:pPr marL="742950" lvl="1" indent="-285750">
              <a:lnSpc>
                <a:spcPct val="110000"/>
              </a:lnSpc>
              <a:spcBef>
                <a:spcPct val="40000"/>
              </a:spcBef>
              <a:spcAft>
                <a:spcPct val="0"/>
              </a:spcAft>
              <a:buFont typeface="Wingdings" pitchFamily="2" charset="2"/>
              <a:buChar char="ü"/>
            </a:pPr>
            <a:r>
              <a:rPr lang="en-US" altLang="ko-KR" sz="1400" dirty="0">
                <a:latin typeface="Arial" pitchFamily="34" charset="0"/>
                <a:cs typeface="Arial" pitchFamily="34" charset="0"/>
              </a:rPr>
              <a:t>For par 3 holes, tee </a:t>
            </a:r>
            <a:r>
              <a:rPr lang="en-US" altLang="ko-KR" sz="1400" dirty="0" smtClean="0">
                <a:latin typeface="Arial" pitchFamily="34" charset="0"/>
                <a:cs typeface="Arial" pitchFamily="34" charset="0"/>
              </a:rPr>
              <a:t>shot </a:t>
            </a:r>
            <a:r>
              <a:rPr lang="en-US" altLang="ko-KR" sz="1400" dirty="0">
                <a:latin typeface="Arial" pitchFamily="34" charset="0"/>
                <a:cs typeface="Arial" pitchFamily="34" charset="0"/>
              </a:rPr>
              <a:t>will have same accuracy or distance with second/third </a:t>
            </a:r>
            <a:r>
              <a:rPr lang="en-US" altLang="ko-KR" sz="1400" dirty="0" smtClean="0">
                <a:latin typeface="Arial" pitchFamily="34" charset="0"/>
                <a:cs typeface="Arial" pitchFamily="34" charset="0"/>
              </a:rPr>
              <a:t>shot </a:t>
            </a:r>
            <a:r>
              <a:rPr lang="en-US" altLang="ko-KR" sz="1400" dirty="0">
                <a:latin typeface="Arial" pitchFamily="34" charset="0"/>
                <a:cs typeface="Arial" pitchFamily="34" charset="0"/>
              </a:rPr>
              <a:t>made on </a:t>
            </a:r>
            <a:r>
              <a:rPr lang="en-US" altLang="ko-KR" sz="1400" dirty="0" smtClean="0">
                <a:latin typeface="Arial" pitchFamily="34" charset="0"/>
                <a:cs typeface="Arial" pitchFamily="34" charset="0"/>
              </a:rPr>
              <a:t>fairway</a:t>
            </a:r>
          </a:p>
          <a:p>
            <a:pPr marL="285750" indent="-285750">
              <a:lnSpc>
                <a:spcPct val="110000"/>
              </a:lnSpc>
              <a:spcBef>
                <a:spcPct val="40000"/>
              </a:spcBef>
              <a:spcAft>
                <a:spcPct val="0"/>
              </a:spcAft>
              <a:buFont typeface="Wingdings" pitchFamily="2" charset="2"/>
              <a:buChar char="§"/>
            </a:pPr>
            <a:r>
              <a:rPr lang="en-US" altLang="ko-KR" sz="1400" b="1" dirty="0" smtClean="0">
                <a:latin typeface="Arial" pitchFamily="34" charset="0"/>
                <a:cs typeface="Arial" pitchFamily="34" charset="0"/>
              </a:rPr>
              <a:t>Second / Third / Approach shot</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Only 2 situations on the field, Fairway or Non-Fairway</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Distance left on the second shot for par 4 and par 5 holes is calculated by “Total length of the hole – Average driving distance”</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If players do not hit greens on their second or third shot, the distance left on the approach shot is calculated by “Field shot distance left – Minimum of field shot range”</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For par 5 holes, if the second shot distance is longer than 250 yards, all players do not attempt to go directly for green with their second shots</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All players can finish their approach shot within two trials</a:t>
            </a:r>
          </a:p>
          <a:p>
            <a:pPr marL="285750" indent="-285750">
              <a:lnSpc>
                <a:spcPct val="110000"/>
              </a:lnSpc>
              <a:spcBef>
                <a:spcPct val="40000"/>
              </a:spcBef>
              <a:spcAft>
                <a:spcPct val="0"/>
              </a:spcAft>
              <a:buFont typeface="Wingdings" pitchFamily="2" charset="2"/>
              <a:buChar char="§"/>
            </a:pPr>
            <a:r>
              <a:rPr lang="en-US" altLang="ko-KR" sz="1400" b="1" dirty="0" smtClean="0">
                <a:latin typeface="Arial" pitchFamily="34" charset="0"/>
                <a:cs typeface="Arial" pitchFamily="34" charset="0"/>
              </a:rPr>
              <a:t>Putting</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If first putting is missed, putting distance left for second putt will be 4’ for all players</a:t>
            </a:r>
          </a:p>
          <a:p>
            <a:pPr marL="742950" lvl="1" indent="-285750">
              <a:lnSpc>
                <a:spcPct val="110000"/>
              </a:lnSpc>
              <a:spcBef>
                <a:spcPct val="40000"/>
              </a:spcBef>
              <a:spcAft>
                <a:spcPct val="0"/>
              </a:spcAft>
              <a:buFont typeface="Wingdings" pitchFamily="2" charset="2"/>
              <a:buChar char="ü"/>
            </a:pPr>
            <a:r>
              <a:rPr lang="en-US" altLang="ko-KR" sz="1400" dirty="0" smtClean="0">
                <a:latin typeface="Arial" pitchFamily="34" charset="0"/>
                <a:cs typeface="Arial" pitchFamily="34" charset="0"/>
              </a:rPr>
              <a:t>All players can finish their putting within third trials</a:t>
            </a:r>
            <a:endParaRPr lang="en-US" altLang="ko-KR" sz="1400" dirty="0">
              <a:latin typeface="Arial" pitchFamily="34" charset="0"/>
              <a:cs typeface="Arial" pitchFamily="34" charset="0"/>
            </a:endParaRPr>
          </a:p>
        </p:txBody>
      </p:sp>
    </p:spTree>
    <p:extLst>
      <p:ext uri="{BB962C8B-B14F-4D97-AF65-F5344CB8AC3E}">
        <p14:creationId xmlns:p14="http://schemas.microsoft.com/office/powerpoint/2010/main" val="3422688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altLang="ko-KR" dirty="0" smtClean="0"/>
              <a:t>Required Data Collection (1/3)</a:t>
            </a:r>
            <a:endParaRPr lang="ko-KR" altLang="en-US" dirty="0"/>
          </a:p>
        </p:txBody>
      </p:sp>
      <p:sp>
        <p:nvSpPr>
          <p:cNvPr id="21" name="Rectangle 20"/>
          <p:cNvSpPr/>
          <p:nvPr/>
        </p:nvSpPr>
        <p:spPr>
          <a:xfrm>
            <a:off x="611560" y="1547267"/>
            <a:ext cx="2087786" cy="648072"/>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Driving</a:t>
            </a:r>
            <a:endParaRPr lang="ko-KR" altLang="en-US" sz="1500" b="1" dirty="0">
              <a:solidFill>
                <a:schemeClr val="tx1"/>
              </a:solidFill>
              <a:latin typeface="Arial" pitchFamily="34" charset="0"/>
              <a:cs typeface="Arial" pitchFamily="34" charset="0"/>
            </a:endParaRPr>
          </a:p>
        </p:txBody>
      </p:sp>
      <p:sp>
        <p:nvSpPr>
          <p:cNvPr id="22" name="Rectangle 21"/>
          <p:cNvSpPr/>
          <p:nvPr/>
        </p:nvSpPr>
        <p:spPr>
          <a:xfrm>
            <a:off x="611560" y="2402885"/>
            <a:ext cx="2087786" cy="648072"/>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Second </a:t>
            </a:r>
            <a:r>
              <a:rPr lang="en-US" altLang="ko-KR" sz="1500" b="1" dirty="0">
                <a:latin typeface="Arial" pitchFamily="34" charset="0"/>
                <a:cs typeface="Arial" pitchFamily="34" charset="0"/>
              </a:rPr>
              <a:t>/ Third  </a:t>
            </a:r>
            <a:r>
              <a:rPr lang="en-US" altLang="ko-KR" sz="1500" b="1" dirty="0" smtClean="0">
                <a:latin typeface="Arial" pitchFamily="34" charset="0"/>
                <a:cs typeface="Arial" pitchFamily="34" charset="0"/>
              </a:rPr>
              <a:t>Shot</a:t>
            </a:r>
            <a:endParaRPr lang="ko-KR" altLang="en-US" sz="1500" b="1" dirty="0">
              <a:latin typeface="Arial" pitchFamily="34" charset="0"/>
              <a:cs typeface="Arial" pitchFamily="34" charset="0"/>
            </a:endParaRPr>
          </a:p>
        </p:txBody>
      </p:sp>
      <p:sp>
        <p:nvSpPr>
          <p:cNvPr id="23" name="Rectangle 22"/>
          <p:cNvSpPr/>
          <p:nvPr/>
        </p:nvSpPr>
        <p:spPr>
          <a:xfrm>
            <a:off x="611560" y="3271205"/>
            <a:ext cx="2087786" cy="648072"/>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a:latin typeface="Arial" pitchFamily="34" charset="0"/>
                <a:cs typeface="Arial" pitchFamily="34" charset="0"/>
              </a:rPr>
              <a:t>Approach </a:t>
            </a:r>
            <a:endParaRPr lang="ko-KR" altLang="en-US" sz="1500" b="1" dirty="0">
              <a:latin typeface="Arial" pitchFamily="34" charset="0"/>
              <a:cs typeface="Arial" pitchFamily="34" charset="0"/>
            </a:endParaRPr>
          </a:p>
        </p:txBody>
      </p:sp>
      <p:sp>
        <p:nvSpPr>
          <p:cNvPr id="24" name="Rectangle 23"/>
          <p:cNvSpPr/>
          <p:nvPr/>
        </p:nvSpPr>
        <p:spPr>
          <a:xfrm>
            <a:off x="611560" y="4133175"/>
            <a:ext cx="2087786" cy="648072"/>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Putting</a:t>
            </a:r>
            <a:endParaRPr lang="ko-KR" altLang="en-US" sz="1500" b="1" dirty="0">
              <a:latin typeface="Arial" pitchFamily="34" charset="0"/>
              <a:cs typeface="Arial" pitchFamily="34" charset="0"/>
            </a:endParaRPr>
          </a:p>
        </p:txBody>
      </p:sp>
      <p:sp>
        <p:nvSpPr>
          <p:cNvPr id="26" name="TextBox 25"/>
          <p:cNvSpPr txBox="1"/>
          <p:nvPr/>
        </p:nvSpPr>
        <p:spPr>
          <a:xfrm>
            <a:off x="611560" y="1094011"/>
            <a:ext cx="1872208" cy="338554"/>
          </a:xfrm>
          <a:prstGeom prst="rect">
            <a:avLst/>
          </a:prstGeom>
          <a:noFill/>
        </p:spPr>
        <p:txBody>
          <a:bodyPr wrap="square" rtlCol="0">
            <a:spAutoFit/>
          </a:bodyPr>
          <a:lstStyle/>
          <a:p>
            <a:pPr algn="ctr"/>
            <a:r>
              <a:rPr lang="en-US" altLang="ko-KR" sz="1600" b="1" dirty="0" smtClean="0">
                <a:latin typeface="Arial" pitchFamily="34" charset="0"/>
                <a:cs typeface="Arial" pitchFamily="34" charset="0"/>
              </a:rPr>
              <a:t>Data Category</a:t>
            </a:r>
            <a:endParaRPr lang="ko-KR" altLang="en-US" sz="1600" b="1" dirty="0">
              <a:latin typeface="Arial" pitchFamily="34" charset="0"/>
              <a:cs typeface="Arial" pitchFamily="34" charset="0"/>
            </a:endParaRPr>
          </a:p>
        </p:txBody>
      </p:sp>
      <p:cxnSp>
        <p:nvCxnSpPr>
          <p:cNvPr id="27" name="Straight Connector 26"/>
          <p:cNvCxnSpPr/>
          <p:nvPr/>
        </p:nvCxnSpPr>
        <p:spPr>
          <a:xfrm>
            <a:off x="215739" y="1432565"/>
            <a:ext cx="270007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347864" y="1566202"/>
            <a:ext cx="4896544" cy="738664"/>
          </a:xfrm>
          <a:prstGeom prst="rect">
            <a:avLst/>
          </a:prstGeom>
          <a:noFill/>
        </p:spPr>
        <p:txBody>
          <a:bodyPr wrap="square" rtlCol="0">
            <a:spAutoFit/>
          </a:bodyPr>
          <a:lstStyle/>
          <a:p>
            <a:pPr marL="285750" indent="-285750">
              <a:buFont typeface="Wingdings" pitchFamily="2" charset="2"/>
              <a:buChar char="§"/>
            </a:pPr>
            <a:r>
              <a:rPr lang="en-US" altLang="ko-KR" sz="1400" dirty="0" smtClean="0">
                <a:latin typeface="Arial" pitchFamily="34" charset="0"/>
                <a:cs typeface="Arial" pitchFamily="34" charset="0"/>
              </a:rPr>
              <a:t>Distance (yard)</a:t>
            </a:r>
          </a:p>
          <a:p>
            <a:pPr marL="285750" indent="-285750">
              <a:buFont typeface="Wingdings" pitchFamily="2" charset="2"/>
              <a:buChar char="§"/>
            </a:pPr>
            <a:r>
              <a:rPr lang="en-US" altLang="ko-KR" sz="1400" dirty="0" smtClean="0">
                <a:latin typeface="Arial" pitchFamily="34" charset="0"/>
                <a:cs typeface="Arial" pitchFamily="34" charset="0"/>
              </a:rPr>
              <a:t>Accuracy (%)</a:t>
            </a:r>
          </a:p>
          <a:p>
            <a:pPr marL="285750" indent="-285750"/>
            <a:endParaRPr lang="ko-KR" altLang="en-US" sz="1400" dirty="0">
              <a:latin typeface="Arial" pitchFamily="34" charset="0"/>
              <a:cs typeface="Arial" pitchFamily="34" charset="0"/>
            </a:endParaRPr>
          </a:p>
        </p:txBody>
      </p:sp>
      <p:sp>
        <p:nvSpPr>
          <p:cNvPr id="29" name="TextBox 28"/>
          <p:cNvSpPr txBox="1"/>
          <p:nvPr/>
        </p:nvSpPr>
        <p:spPr>
          <a:xfrm>
            <a:off x="3347864" y="2402885"/>
            <a:ext cx="4896544" cy="911019"/>
          </a:xfrm>
          <a:prstGeom prst="rect">
            <a:avLst/>
          </a:prstGeom>
          <a:noFill/>
        </p:spPr>
        <p:txBody>
          <a:bodyPr wrap="square" rtlCol="0">
            <a:spAutoFit/>
          </a:bodyPr>
          <a:lstStyle/>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GIR accuracy from fairways / no fairways (%)</a:t>
            </a:r>
          </a:p>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GIR accuracy per distance (%)</a:t>
            </a:r>
          </a:p>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Par 5 going for green (%)</a:t>
            </a:r>
          </a:p>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Accuracy (</a:t>
            </a:r>
            <a:r>
              <a:rPr lang="en-US" altLang="ko-KR" sz="1400" dirty="0" err="1" smtClean="0">
                <a:latin typeface="Arial" pitchFamily="34" charset="0"/>
                <a:cs typeface="Arial" pitchFamily="34" charset="0"/>
              </a:rPr>
              <a:t>ft</a:t>
            </a:r>
            <a:r>
              <a:rPr lang="en-US" altLang="ko-KR" sz="1400" dirty="0" smtClean="0">
                <a:latin typeface="Arial" pitchFamily="34" charset="0"/>
                <a:cs typeface="Arial" pitchFamily="34" charset="0"/>
              </a:rPr>
              <a:t>) </a:t>
            </a:r>
            <a:r>
              <a:rPr lang="en-US" altLang="ko-KR" sz="1400" dirty="0">
                <a:latin typeface="Arial" pitchFamily="34" charset="0"/>
                <a:cs typeface="Arial" pitchFamily="34" charset="0"/>
              </a:rPr>
              <a:t>(putting distance left after </a:t>
            </a:r>
            <a:r>
              <a:rPr lang="en-US" altLang="ko-KR" sz="1400" dirty="0" smtClean="0">
                <a:latin typeface="Arial" pitchFamily="34" charset="0"/>
                <a:cs typeface="Arial" pitchFamily="34" charset="0"/>
              </a:rPr>
              <a:t>shot</a:t>
            </a:r>
            <a:r>
              <a:rPr lang="en-US" altLang="ko-KR" sz="1400" dirty="0">
                <a:latin typeface="Arial" pitchFamily="34" charset="0"/>
                <a:cs typeface="Arial" pitchFamily="34" charset="0"/>
              </a:rPr>
              <a:t>)</a:t>
            </a:r>
            <a:endParaRPr lang="ko-KR" altLang="en-US" sz="1400" dirty="0">
              <a:latin typeface="Arial" pitchFamily="34" charset="0"/>
              <a:cs typeface="Arial" pitchFamily="34" charset="0"/>
            </a:endParaRPr>
          </a:p>
        </p:txBody>
      </p:sp>
      <p:sp>
        <p:nvSpPr>
          <p:cNvPr id="30" name="TextBox 29"/>
          <p:cNvSpPr txBox="1"/>
          <p:nvPr/>
        </p:nvSpPr>
        <p:spPr>
          <a:xfrm>
            <a:off x="3347864" y="3387258"/>
            <a:ext cx="4896544" cy="523220"/>
          </a:xfrm>
          <a:prstGeom prst="rect">
            <a:avLst/>
          </a:prstGeom>
          <a:noFill/>
        </p:spPr>
        <p:txBody>
          <a:bodyPr wrap="square" rtlCol="0">
            <a:spAutoFit/>
          </a:bodyPr>
          <a:lstStyle/>
          <a:p>
            <a:pPr marL="285750" indent="-285750">
              <a:buFont typeface="Wingdings" pitchFamily="2" charset="2"/>
              <a:buChar char="§"/>
            </a:pPr>
            <a:r>
              <a:rPr lang="en-US" altLang="ko-KR" sz="1400" dirty="0" smtClean="0">
                <a:latin typeface="Arial" pitchFamily="34" charset="0"/>
                <a:cs typeface="Arial" pitchFamily="34" charset="0"/>
              </a:rPr>
              <a:t>Accuracy (ft) (putting distance left after approach shot)</a:t>
            </a:r>
          </a:p>
          <a:p>
            <a:pPr marL="285750" indent="-285750">
              <a:buFont typeface="Wingdings" pitchFamily="2" charset="2"/>
              <a:buChar char="§"/>
            </a:pPr>
            <a:r>
              <a:rPr lang="en-US" altLang="ko-KR" sz="1400" dirty="0" smtClean="0">
                <a:latin typeface="Arial" pitchFamily="34" charset="0"/>
                <a:cs typeface="Arial" pitchFamily="34" charset="0"/>
              </a:rPr>
              <a:t>Scrambling (%)</a:t>
            </a:r>
          </a:p>
        </p:txBody>
      </p:sp>
      <p:sp>
        <p:nvSpPr>
          <p:cNvPr id="31" name="TextBox 30"/>
          <p:cNvSpPr txBox="1"/>
          <p:nvPr/>
        </p:nvSpPr>
        <p:spPr>
          <a:xfrm>
            <a:off x="3347864" y="4133175"/>
            <a:ext cx="4896544" cy="523220"/>
          </a:xfrm>
          <a:prstGeom prst="rect">
            <a:avLst/>
          </a:prstGeom>
          <a:noFill/>
        </p:spPr>
        <p:txBody>
          <a:bodyPr wrap="square" rtlCol="0">
            <a:spAutoFit/>
          </a:bodyPr>
          <a:lstStyle/>
          <a:p>
            <a:pPr marL="285750" indent="-285750">
              <a:buFont typeface="Wingdings" pitchFamily="2" charset="2"/>
              <a:buChar char="§"/>
            </a:pPr>
            <a:r>
              <a:rPr lang="en-US" altLang="ko-KR" sz="1400" dirty="0" smtClean="0">
                <a:latin typeface="Arial" pitchFamily="34" charset="0"/>
                <a:cs typeface="Arial" pitchFamily="34" charset="0"/>
              </a:rPr>
              <a:t>1</a:t>
            </a:r>
            <a:r>
              <a:rPr lang="en-US" altLang="ko-KR" sz="1400" baseline="30000" dirty="0" smtClean="0">
                <a:latin typeface="Arial" pitchFamily="34" charset="0"/>
                <a:cs typeface="Arial" pitchFamily="34" charset="0"/>
              </a:rPr>
              <a:t>st</a:t>
            </a:r>
            <a:r>
              <a:rPr lang="en-US" altLang="ko-KR" sz="1400" dirty="0" smtClean="0">
                <a:latin typeface="Arial" pitchFamily="34" charset="0"/>
                <a:cs typeface="Arial" pitchFamily="34" charset="0"/>
              </a:rPr>
              <a:t> and 2</a:t>
            </a:r>
            <a:r>
              <a:rPr lang="en-US" altLang="ko-KR" sz="1400" baseline="30000" dirty="0" smtClean="0">
                <a:latin typeface="Arial" pitchFamily="34" charset="0"/>
                <a:cs typeface="Arial" pitchFamily="34" charset="0"/>
              </a:rPr>
              <a:t>nd</a:t>
            </a:r>
            <a:r>
              <a:rPr lang="en-US" altLang="ko-KR" sz="1400" dirty="0" smtClean="0">
                <a:latin typeface="Arial" pitchFamily="34" charset="0"/>
                <a:cs typeface="Arial" pitchFamily="34" charset="0"/>
              </a:rPr>
              <a:t> putting accuracy per distance (%)</a:t>
            </a:r>
          </a:p>
          <a:p>
            <a:pPr marL="285750" indent="-285750">
              <a:buFont typeface="Wingdings" pitchFamily="2" charset="2"/>
              <a:buChar char="§"/>
            </a:pPr>
            <a:r>
              <a:rPr lang="en-US" altLang="ko-KR" sz="1400" dirty="0" smtClean="0">
                <a:latin typeface="Arial" pitchFamily="34" charset="0"/>
                <a:cs typeface="Arial" pitchFamily="34" charset="0"/>
              </a:rPr>
              <a:t>3 putting avoidance (%)</a:t>
            </a:r>
            <a:endParaRPr lang="ko-KR" altLang="en-US" sz="1400" dirty="0">
              <a:latin typeface="Arial" pitchFamily="34" charset="0"/>
              <a:cs typeface="Arial" pitchFamily="34" charset="0"/>
            </a:endParaRPr>
          </a:p>
        </p:txBody>
      </p:sp>
      <p:sp>
        <p:nvSpPr>
          <p:cNvPr id="33" name="TextBox 32"/>
          <p:cNvSpPr txBox="1"/>
          <p:nvPr/>
        </p:nvSpPr>
        <p:spPr>
          <a:xfrm>
            <a:off x="4932040" y="1094011"/>
            <a:ext cx="1872208" cy="338554"/>
          </a:xfrm>
          <a:prstGeom prst="rect">
            <a:avLst/>
          </a:prstGeom>
          <a:noFill/>
        </p:spPr>
        <p:txBody>
          <a:bodyPr wrap="square" rtlCol="0">
            <a:spAutoFit/>
          </a:bodyPr>
          <a:lstStyle/>
          <a:p>
            <a:pPr algn="ctr"/>
            <a:r>
              <a:rPr lang="en-US" altLang="ko-KR" sz="1600" b="1" dirty="0" smtClean="0">
                <a:latin typeface="Arial" pitchFamily="34" charset="0"/>
                <a:cs typeface="Arial" pitchFamily="34" charset="0"/>
              </a:rPr>
              <a:t>Data Description</a:t>
            </a:r>
            <a:endParaRPr lang="ko-KR" altLang="en-US" sz="1600" b="1" dirty="0">
              <a:latin typeface="Arial" pitchFamily="34" charset="0"/>
              <a:cs typeface="Arial" pitchFamily="34" charset="0"/>
            </a:endParaRPr>
          </a:p>
        </p:txBody>
      </p:sp>
      <p:cxnSp>
        <p:nvCxnSpPr>
          <p:cNvPr id="34" name="Straight Connector 33"/>
          <p:cNvCxnSpPr/>
          <p:nvPr/>
        </p:nvCxnSpPr>
        <p:spPr>
          <a:xfrm>
            <a:off x="3203848" y="1432565"/>
            <a:ext cx="57606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1520" y="5043719"/>
            <a:ext cx="8784530" cy="1409617"/>
          </a:xfrm>
          <a:prstGeom prst="rect">
            <a:avLst/>
          </a:prstGeom>
          <a:noFill/>
        </p:spPr>
        <p:txBody>
          <a:bodyPr wrap="square" rtlCol="0">
            <a:spAutoFit/>
          </a:bodyPr>
          <a:lstStyle/>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Par 5 going for green: The percent of time a player goes for the green with the second shot on a par 5 on a hole where it is a viable option.</a:t>
            </a:r>
          </a:p>
          <a:p>
            <a:pPr marL="285750" indent="-285750">
              <a:lnSpc>
                <a:spcPct val="80000"/>
              </a:lnSpc>
              <a:spcBef>
                <a:spcPct val="20000"/>
              </a:spcBef>
              <a:spcAft>
                <a:spcPct val="0"/>
              </a:spcAft>
              <a:buFont typeface="Wingdings" pitchFamily="2" charset="2"/>
              <a:buChar char="§"/>
            </a:pPr>
            <a:endParaRPr lang="en-US" altLang="ko-KR" sz="500" dirty="0" smtClean="0">
              <a:latin typeface="Arial" pitchFamily="34" charset="0"/>
              <a:cs typeface="Arial" pitchFamily="34" charset="0"/>
            </a:endParaRPr>
          </a:p>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GIR (Green in Regulation): The percent of time a player was able to hit the green in regulation when the tee shot came to rest on the fairway.</a:t>
            </a:r>
          </a:p>
          <a:p>
            <a:pPr marL="285750" indent="-285750">
              <a:lnSpc>
                <a:spcPct val="80000"/>
              </a:lnSpc>
              <a:spcBef>
                <a:spcPct val="20000"/>
              </a:spcBef>
              <a:spcAft>
                <a:spcPct val="0"/>
              </a:spcAft>
              <a:buFont typeface="Wingdings" pitchFamily="2" charset="2"/>
              <a:buChar char="§"/>
            </a:pPr>
            <a:endParaRPr lang="en-US" altLang="ko-KR" sz="500" dirty="0" smtClean="0">
              <a:latin typeface="Arial" pitchFamily="34" charset="0"/>
              <a:cs typeface="Arial" pitchFamily="34" charset="0"/>
            </a:endParaRPr>
          </a:p>
          <a:p>
            <a:pPr marL="285750" indent="-285750">
              <a:lnSpc>
                <a:spcPct val="80000"/>
              </a:lnSpc>
              <a:spcBef>
                <a:spcPct val="20000"/>
              </a:spcBef>
              <a:spcAft>
                <a:spcPct val="0"/>
              </a:spcAft>
              <a:buFont typeface="Wingdings" pitchFamily="2" charset="2"/>
              <a:buChar char="§"/>
            </a:pPr>
            <a:r>
              <a:rPr lang="en-US" altLang="ko-KR" sz="1400" dirty="0" smtClean="0">
                <a:latin typeface="Arial" pitchFamily="34" charset="0"/>
                <a:cs typeface="Arial" pitchFamily="34" charset="0"/>
              </a:rPr>
              <a:t>Scrambling: The percent of time a player misses the green in regulation, but still makes par or better</a:t>
            </a:r>
          </a:p>
          <a:p>
            <a:pPr marL="285750" indent="-285750">
              <a:lnSpc>
                <a:spcPct val="80000"/>
              </a:lnSpc>
              <a:spcBef>
                <a:spcPct val="20000"/>
              </a:spcBef>
              <a:spcAft>
                <a:spcPct val="0"/>
              </a:spcAft>
              <a:buFont typeface="Wingdings" pitchFamily="2" charset="2"/>
              <a:buChar char="§"/>
            </a:pPr>
            <a:endParaRPr lang="ko-KR" altLang="en-US" sz="1400" dirty="0">
              <a:latin typeface="Arial" pitchFamily="34" charset="0"/>
              <a:cs typeface="Arial" pitchFamily="34" charset="0"/>
            </a:endParaRPr>
          </a:p>
        </p:txBody>
      </p:sp>
      <p:cxnSp>
        <p:nvCxnSpPr>
          <p:cNvPr id="36" name="Straight Connector 35"/>
          <p:cNvCxnSpPr/>
          <p:nvPr/>
        </p:nvCxnSpPr>
        <p:spPr>
          <a:xfrm>
            <a:off x="107950" y="4941168"/>
            <a:ext cx="89281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58702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dirty="0"/>
          </a:p>
        </p:txBody>
      </p:sp>
      <p:sp>
        <p:nvSpPr>
          <p:cNvPr id="3" name="Title 2"/>
          <p:cNvSpPr>
            <a:spLocks noGrp="1"/>
          </p:cNvSpPr>
          <p:nvPr>
            <p:ph type="title"/>
          </p:nvPr>
        </p:nvSpPr>
        <p:spPr/>
        <p:txBody>
          <a:bodyPr/>
          <a:lstStyle/>
          <a:p>
            <a:r>
              <a:rPr lang="en-GB" altLang="ko-KR" dirty="0"/>
              <a:t>Required Data </a:t>
            </a:r>
            <a:r>
              <a:rPr lang="en-GB" altLang="ko-KR" dirty="0" smtClean="0"/>
              <a:t>Collection (</a:t>
            </a:r>
            <a:r>
              <a:rPr lang="en-GB" altLang="ko-KR" dirty="0"/>
              <a:t>2/3</a:t>
            </a:r>
            <a:r>
              <a:rPr lang="en-GB" altLang="ko-KR" dirty="0" smtClean="0"/>
              <a:t>)</a:t>
            </a:r>
            <a:endParaRPr lang="ko-KR" altLang="en-US" dirty="0"/>
          </a:p>
        </p:txBody>
      </p:sp>
      <p:sp>
        <p:nvSpPr>
          <p:cNvPr id="16" name="TextBox 15"/>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Gathered Data</a:t>
            </a:r>
            <a:endParaRPr lang="ko-KR" altLang="en-US" sz="2400" b="1" i="1" dirty="0">
              <a:latin typeface="Arial" pitchFamily="34" charset="0"/>
              <a:cs typeface="Arial" pitchFamily="34" charset="0"/>
            </a:endParaRPr>
          </a:p>
        </p:txBody>
      </p:sp>
      <p:sp>
        <p:nvSpPr>
          <p:cNvPr id="17" name="Rectangle 16"/>
          <p:cNvSpPr/>
          <p:nvPr/>
        </p:nvSpPr>
        <p:spPr>
          <a:xfrm>
            <a:off x="118793" y="17285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1. Tee shot</a:t>
            </a:r>
            <a:endParaRPr lang="ko-KR" altLang="en-US" sz="1500" b="1" dirty="0">
              <a:solidFill>
                <a:schemeClr val="tx1"/>
              </a:solidFill>
              <a:latin typeface="Arial" pitchFamily="34" charset="0"/>
              <a:cs typeface="Arial" pitchFamily="34" charset="0"/>
            </a:endParaRPr>
          </a:p>
        </p:txBody>
      </p:sp>
      <p:sp>
        <p:nvSpPr>
          <p:cNvPr id="18" name="Rectangle 17"/>
          <p:cNvSpPr/>
          <p:nvPr/>
        </p:nvSpPr>
        <p:spPr>
          <a:xfrm>
            <a:off x="3141962" y="17285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2. Second Shot</a:t>
            </a:r>
            <a:endParaRPr lang="ko-KR" altLang="en-US" sz="1500" b="1" dirty="0">
              <a:solidFill>
                <a:schemeClr val="tx1"/>
              </a:solidFill>
              <a:latin typeface="Arial" pitchFamily="34" charset="0"/>
              <a:cs typeface="Arial" pitchFamily="34" charset="0"/>
            </a:endParaRPr>
          </a:p>
        </p:txBody>
      </p:sp>
      <p:sp>
        <p:nvSpPr>
          <p:cNvPr id="19" name="Rectangle 18"/>
          <p:cNvSpPr/>
          <p:nvPr/>
        </p:nvSpPr>
        <p:spPr>
          <a:xfrm>
            <a:off x="6165131" y="17285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3. Par 5 going for green</a:t>
            </a:r>
            <a:endParaRPr lang="ko-KR" altLang="en-US" sz="1500" b="1" dirty="0">
              <a:solidFill>
                <a:schemeClr val="tx1"/>
              </a:solidFill>
              <a:latin typeface="Arial" pitchFamily="34" charset="0"/>
              <a:cs typeface="Arial" pitchFamily="34" charset="0"/>
            </a:endParaRPr>
          </a:p>
        </p:txBody>
      </p:sp>
      <p:pic>
        <p:nvPicPr>
          <p:cNvPr id="20" name="Picture 1"/>
          <p:cNvPicPr preferRelativeResize="0">
            <a:picLocks noChangeArrowheads="1"/>
          </p:cNvPicPr>
          <p:nvPr/>
        </p:nvPicPr>
        <p:blipFill>
          <a:blip r:embed="rId2" cstate="print"/>
          <a:srcRect/>
          <a:stretch>
            <a:fillRect/>
          </a:stretch>
        </p:blipFill>
        <p:spPr bwMode="auto">
          <a:xfrm>
            <a:off x="118793" y="22109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pic>
        <p:nvPicPr>
          <p:cNvPr id="21" name="Picture 2"/>
          <p:cNvPicPr preferRelativeResize="0">
            <a:picLocks noChangeArrowheads="1"/>
          </p:cNvPicPr>
          <p:nvPr/>
        </p:nvPicPr>
        <p:blipFill>
          <a:blip r:embed="rId3" cstate="print"/>
          <a:srcRect l="32352"/>
          <a:stretch>
            <a:fillRect/>
          </a:stretch>
        </p:blipFill>
        <p:spPr bwMode="auto">
          <a:xfrm>
            <a:off x="3141962" y="22109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pic>
        <p:nvPicPr>
          <p:cNvPr id="22" name="Picture 5"/>
          <p:cNvPicPr preferRelativeResize="0">
            <a:picLocks noChangeArrowheads="1"/>
          </p:cNvPicPr>
          <p:nvPr/>
        </p:nvPicPr>
        <p:blipFill>
          <a:blip r:embed="rId4" cstate="print"/>
          <a:srcRect/>
          <a:stretch>
            <a:fillRect/>
          </a:stretch>
        </p:blipFill>
        <p:spPr bwMode="auto">
          <a:xfrm>
            <a:off x="6165131" y="22109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grpSp>
        <p:nvGrpSpPr>
          <p:cNvPr id="24" name="Group 49"/>
          <p:cNvGrpSpPr>
            <a:grpSpLocks/>
          </p:cNvGrpSpPr>
          <p:nvPr/>
        </p:nvGrpSpPr>
        <p:grpSpPr bwMode="auto">
          <a:xfrm rot="5400000">
            <a:off x="1008637" y="3882127"/>
            <a:ext cx="4244975" cy="905163"/>
            <a:chOff x="342" y="2273"/>
            <a:chExt cx="2721" cy="397"/>
          </a:xfrm>
        </p:grpSpPr>
        <p:sp>
          <p:nvSpPr>
            <p:cNvPr id="25" name="Freeform 50"/>
            <p:cNvSpPr>
              <a:spLocks/>
            </p:cNvSpPr>
            <p:nvPr/>
          </p:nvSpPr>
          <p:spPr bwMode="auto">
            <a:xfrm>
              <a:off x="342" y="2273"/>
              <a:ext cx="2721" cy="397"/>
            </a:xfrm>
            <a:custGeom>
              <a:avLst/>
              <a:gdLst>
                <a:gd name="T0" fmla="*/ 0 w 2325"/>
                <a:gd name="T1" fmla="*/ 397 h 397"/>
                <a:gd name="T2" fmla="*/ 0 w 2325"/>
                <a:gd name="T3" fmla="*/ 85 h 397"/>
                <a:gd name="T4" fmla="*/ 312 w 2325"/>
                <a:gd name="T5" fmla="*/ 226 h 397"/>
                <a:gd name="T6" fmla="*/ 425 w 2325"/>
                <a:gd name="T7" fmla="*/ 141 h 397"/>
                <a:gd name="T8" fmla="*/ 454 w 2325"/>
                <a:gd name="T9" fmla="*/ 56 h 397"/>
                <a:gd name="T10" fmla="*/ 595 w 2325"/>
                <a:gd name="T11" fmla="*/ 170 h 397"/>
                <a:gd name="T12" fmla="*/ 822 w 2325"/>
                <a:gd name="T13" fmla="*/ 85 h 397"/>
                <a:gd name="T14" fmla="*/ 936 w 2325"/>
                <a:gd name="T15" fmla="*/ 255 h 397"/>
                <a:gd name="T16" fmla="*/ 1162 w 2325"/>
                <a:gd name="T17" fmla="*/ 198 h 397"/>
                <a:gd name="T18" fmla="*/ 1248 w 2325"/>
                <a:gd name="T19" fmla="*/ 113 h 397"/>
                <a:gd name="T20" fmla="*/ 1389 w 2325"/>
                <a:gd name="T21" fmla="*/ 198 h 397"/>
                <a:gd name="T22" fmla="*/ 1644 w 2325"/>
                <a:gd name="T23" fmla="*/ 0 h 397"/>
                <a:gd name="T24" fmla="*/ 1786 w 2325"/>
                <a:gd name="T25" fmla="*/ 141 h 397"/>
                <a:gd name="T26" fmla="*/ 1985 w 2325"/>
                <a:gd name="T27" fmla="*/ 85 h 397"/>
                <a:gd name="T28" fmla="*/ 2070 w 2325"/>
                <a:gd name="T29" fmla="*/ 170 h 397"/>
                <a:gd name="T30" fmla="*/ 2240 w 2325"/>
                <a:gd name="T31" fmla="*/ 198 h 397"/>
                <a:gd name="T32" fmla="*/ 2325 w 2325"/>
                <a:gd name="T33" fmla="*/ 85 h 397"/>
                <a:gd name="T34" fmla="*/ 2325 w 2325"/>
                <a:gd name="T35" fmla="*/ 312 h 397"/>
                <a:gd name="T36" fmla="*/ 0 w 2325"/>
                <a:gd name="T37" fmla="*/ 3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5" h="397">
                  <a:moveTo>
                    <a:pt x="0" y="397"/>
                  </a:moveTo>
                  <a:lnTo>
                    <a:pt x="0" y="85"/>
                  </a:lnTo>
                  <a:lnTo>
                    <a:pt x="312" y="226"/>
                  </a:lnTo>
                  <a:lnTo>
                    <a:pt x="425" y="141"/>
                  </a:lnTo>
                  <a:lnTo>
                    <a:pt x="454" y="56"/>
                  </a:lnTo>
                  <a:lnTo>
                    <a:pt x="595" y="170"/>
                  </a:lnTo>
                  <a:lnTo>
                    <a:pt x="822" y="85"/>
                  </a:lnTo>
                  <a:lnTo>
                    <a:pt x="936" y="255"/>
                  </a:lnTo>
                  <a:lnTo>
                    <a:pt x="1162" y="198"/>
                  </a:lnTo>
                  <a:lnTo>
                    <a:pt x="1248" y="113"/>
                  </a:lnTo>
                  <a:lnTo>
                    <a:pt x="1389" y="198"/>
                  </a:lnTo>
                  <a:lnTo>
                    <a:pt x="1644" y="0"/>
                  </a:lnTo>
                  <a:lnTo>
                    <a:pt x="1786" y="141"/>
                  </a:lnTo>
                  <a:lnTo>
                    <a:pt x="1985" y="85"/>
                  </a:lnTo>
                  <a:lnTo>
                    <a:pt x="2070" y="170"/>
                  </a:lnTo>
                  <a:lnTo>
                    <a:pt x="2240" y="198"/>
                  </a:lnTo>
                  <a:lnTo>
                    <a:pt x="2325" y="85"/>
                  </a:lnTo>
                  <a:lnTo>
                    <a:pt x="2325" y="312"/>
                  </a:lnTo>
                  <a:lnTo>
                    <a:pt x="0" y="312"/>
                  </a:lnTo>
                </a:path>
              </a:pathLst>
            </a:custGeom>
            <a:solidFill>
              <a:srgbClr val="FFFF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26" name="Freeform 51"/>
            <p:cNvSpPr>
              <a:spLocks/>
            </p:cNvSpPr>
            <p:nvPr/>
          </p:nvSpPr>
          <p:spPr bwMode="auto">
            <a:xfrm>
              <a:off x="342" y="2273"/>
              <a:ext cx="2721" cy="256"/>
            </a:xfrm>
            <a:custGeom>
              <a:avLst/>
              <a:gdLst>
                <a:gd name="T0" fmla="*/ 0 w 2721"/>
                <a:gd name="T1" fmla="*/ 85 h 256"/>
                <a:gd name="T2" fmla="*/ 368 w 2721"/>
                <a:gd name="T3" fmla="*/ 227 h 256"/>
                <a:gd name="T4" fmla="*/ 482 w 2721"/>
                <a:gd name="T5" fmla="*/ 142 h 256"/>
                <a:gd name="T6" fmla="*/ 538 w 2721"/>
                <a:gd name="T7" fmla="*/ 57 h 256"/>
                <a:gd name="T8" fmla="*/ 708 w 2721"/>
                <a:gd name="T9" fmla="*/ 170 h 256"/>
                <a:gd name="T10" fmla="*/ 964 w 2721"/>
                <a:gd name="T11" fmla="*/ 85 h 256"/>
                <a:gd name="T12" fmla="*/ 1105 w 2721"/>
                <a:gd name="T13" fmla="*/ 256 h 256"/>
                <a:gd name="T14" fmla="*/ 1361 w 2721"/>
                <a:gd name="T15" fmla="*/ 199 h 256"/>
                <a:gd name="T16" fmla="*/ 1446 w 2721"/>
                <a:gd name="T17" fmla="*/ 114 h 256"/>
                <a:gd name="T18" fmla="*/ 1644 w 2721"/>
                <a:gd name="T19" fmla="*/ 199 h 256"/>
                <a:gd name="T20" fmla="*/ 1928 w 2721"/>
                <a:gd name="T21" fmla="*/ 0 h 256"/>
                <a:gd name="T22" fmla="*/ 2098 w 2721"/>
                <a:gd name="T23" fmla="*/ 142 h 256"/>
                <a:gd name="T24" fmla="*/ 2324 w 2721"/>
                <a:gd name="T25" fmla="*/ 85 h 256"/>
                <a:gd name="T26" fmla="*/ 2438 w 2721"/>
                <a:gd name="T27" fmla="*/ 170 h 256"/>
                <a:gd name="T28" fmla="*/ 2636 w 2721"/>
                <a:gd name="T29" fmla="*/ 199 h 256"/>
                <a:gd name="T30" fmla="*/ 2721 w 2721"/>
                <a:gd name="T31" fmla="*/ 8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1" h="256">
                  <a:moveTo>
                    <a:pt x="0" y="85"/>
                  </a:moveTo>
                  <a:lnTo>
                    <a:pt x="368" y="227"/>
                  </a:lnTo>
                  <a:lnTo>
                    <a:pt x="482" y="142"/>
                  </a:lnTo>
                  <a:lnTo>
                    <a:pt x="538" y="57"/>
                  </a:lnTo>
                  <a:lnTo>
                    <a:pt x="708" y="170"/>
                  </a:lnTo>
                  <a:lnTo>
                    <a:pt x="964" y="85"/>
                  </a:lnTo>
                  <a:lnTo>
                    <a:pt x="1105" y="256"/>
                  </a:lnTo>
                  <a:lnTo>
                    <a:pt x="1361" y="199"/>
                  </a:lnTo>
                  <a:lnTo>
                    <a:pt x="1446" y="114"/>
                  </a:lnTo>
                  <a:lnTo>
                    <a:pt x="1644" y="199"/>
                  </a:lnTo>
                  <a:lnTo>
                    <a:pt x="1928" y="0"/>
                  </a:lnTo>
                  <a:lnTo>
                    <a:pt x="2098" y="142"/>
                  </a:lnTo>
                  <a:lnTo>
                    <a:pt x="2324" y="85"/>
                  </a:lnTo>
                  <a:lnTo>
                    <a:pt x="2438" y="170"/>
                  </a:lnTo>
                  <a:lnTo>
                    <a:pt x="2636" y="199"/>
                  </a:lnTo>
                  <a:lnTo>
                    <a:pt x="2721" y="85"/>
                  </a:ln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grpSp>
      <p:grpSp>
        <p:nvGrpSpPr>
          <p:cNvPr id="27" name="Group 49"/>
          <p:cNvGrpSpPr>
            <a:grpSpLocks/>
          </p:cNvGrpSpPr>
          <p:nvPr/>
        </p:nvGrpSpPr>
        <p:grpSpPr bwMode="auto">
          <a:xfrm rot="5400000">
            <a:off x="4011920" y="3882127"/>
            <a:ext cx="4244975" cy="905163"/>
            <a:chOff x="342" y="2273"/>
            <a:chExt cx="2721" cy="397"/>
          </a:xfrm>
        </p:grpSpPr>
        <p:sp>
          <p:nvSpPr>
            <p:cNvPr id="28" name="Freeform 50"/>
            <p:cNvSpPr>
              <a:spLocks/>
            </p:cNvSpPr>
            <p:nvPr/>
          </p:nvSpPr>
          <p:spPr bwMode="auto">
            <a:xfrm>
              <a:off x="342" y="2273"/>
              <a:ext cx="2721" cy="397"/>
            </a:xfrm>
            <a:custGeom>
              <a:avLst/>
              <a:gdLst>
                <a:gd name="T0" fmla="*/ 0 w 2325"/>
                <a:gd name="T1" fmla="*/ 397 h 397"/>
                <a:gd name="T2" fmla="*/ 0 w 2325"/>
                <a:gd name="T3" fmla="*/ 85 h 397"/>
                <a:gd name="T4" fmla="*/ 312 w 2325"/>
                <a:gd name="T5" fmla="*/ 226 h 397"/>
                <a:gd name="T6" fmla="*/ 425 w 2325"/>
                <a:gd name="T7" fmla="*/ 141 h 397"/>
                <a:gd name="T8" fmla="*/ 454 w 2325"/>
                <a:gd name="T9" fmla="*/ 56 h 397"/>
                <a:gd name="T10" fmla="*/ 595 w 2325"/>
                <a:gd name="T11" fmla="*/ 170 h 397"/>
                <a:gd name="T12" fmla="*/ 822 w 2325"/>
                <a:gd name="T13" fmla="*/ 85 h 397"/>
                <a:gd name="T14" fmla="*/ 936 w 2325"/>
                <a:gd name="T15" fmla="*/ 255 h 397"/>
                <a:gd name="T16" fmla="*/ 1162 w 2325"/>
                <a:gd name="T17" fmla="*/ 198 h 397"/>
                <a:gd name="T18" fmla="*/ 1248 w 2325"/>
                <a:gd name="T19" fmla="*/ 113 h 397"/>
                <a:gd name="T20" fmla="*/ 1389 w 2325"/>
                <a:gd name="T21" fmla="*/ 198 h 397"/>
                <a:gd name="T22" fmla="*/ 1644 w 2325"/>
                <a:gd name="T23" fmla="*/ 0 h 397"/>
                <a:gd name="T24" fmla="*/ 1786 w 2325"/>
                <a:gd name="T25" fmla="*/ 141 h 397"/>
                <a:gd name="T26" fmla="*/ 1985 w 2325"/>
                <a:gd name="T27" fmla="*/ 85 h 397"/>
                <a:gd name="T28" fmla="*/ 2070 w 2325"/>
                <a:gd name="T29" fmla="*/ 170 h 397"/>
                <a:gd name="T30" fmla="*/ 2240 w 2325"/>
                <a:gd name="T31" fmla="*/ 198 h 397"/>
                <a:gd name="T32" fmla="*/ 2325 w 2325"/>
                <a:gd name="T33" fmla="*/ 85 h 397"/>
                <a:gd name="T34" fmla="*/ 2325 w 2325"/>
                <a:gd name="T35" fmla="*/ 312 h 397"/>
                <a:gd name="T36" fmla="*/ 0 w 2325"/>
                <a:gd name="T37" fmla="*/ 3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5" h="397">
                  <a:moveTo>
                    <a:pt x="0" y="397"/>
                  </a:moveTo>
                  <a:lnTo>
                    <a:pt x="0" y="85"/>
                  </a:lnTo>
                  <a:lnTo>
                    <a:pt x="312" y="226"/>
                  </a:lnTo>
                  <a:lnTo>
                    <a:pt x="425" y="141"/>
                  </a:lnTo>
                  <a:lnTo>
                    <a:pt x="454" y="56"/>
                  </a:lnTo>
                  <a:lnTo>
                    <a:pt x="595" y="170"/>
                  </a:lnTo>
                  <a:lnTo>
                    <a:pt x="822" y="85"/>
                  </a:lnTo>
                  <a:lnTo>
                    <a:pt x="936" y="255"/>
                  </a:lnTo>
                  <a:lnTo>
                    <a:pt x="1162" y="198"/>
                  </a:lnTo>
                  <a:lnTo>
                    <a:pt x="1248" y="113"/>
                  </a:lnTo>
                  <a:lnTo>
                    <a:pt x="1389" y="198"/>
                  </a:lnTo>
                  <a:lnTo>
                    <a:pt x="1644" y="0"/>
                  </a:lnTo>
                  <a:lnTo>
                    <a:pt x="1786" y="141"/>
                  </a:lnTo>
                  <a:lnTo>
                    <a:pt x="1985" y="85"/>
                  </a:lnTo>
                  <a:lnTo>
                    <a:pt x="2070" y="170"/>
                  </a:lnTo>
                  <a:lnTo>
                    <a:pt x="2240" y="198"/>
                  </a:lnTo>
                  <a:lnTo>
                    <a:pt x="2325" y="85"/>
                  </a:lnTo>
                  <a:lnTo>
                    <a:pt x="2325" y="312"/>
                  </a:lnTo>
                  <a:lnTo>
                    <a:pt x="0" y="312"/>
                  </a:lnTo>
                </a:path>
              </a:pathLst>
            </a:custGeom>
            <a:solidFill>
              <a:srgbClr val="FFFF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29" name="Freeform 51"/>
            <p:cNvSpPr>
              <a:spLocks/>
            </p:cNvSpPr>
            <p:nvPr/>
          </p:nvSpPr>
          <p:spPr bwMode="auto">
            <a:xfrm>
              <a:off x="342" y="2273"/>
              <a:ext cx="2721" cy="256"/>
            </a:xfrm>
            <a:custGeom>
              <a:avLst/>
              <a:gdLst>
                <a:gd name="T0" fmla="*/ 0 w 2721"/>
                <a:gd name="T1" fmla="*/ 85 h 256"/>
                <a:gd name="T2" fmla="*/ 368 w 2721"/>
                <a:gd name="T3" fmla="*/ 227 h 256"/>
                <a:gd name="T4" fmla="*/ 482 w 2721"/>
                <a:gd name="T5" fmla="*/ 142 h 256"/>
                <a:gd name="T6" fmla="*/ 538 w 2721"/>
                <a:gd name="T7" fmla="*/ 57 h 256"/>
                <a:gd name="T8" fmla="*/ 708 w 2721"/>
                <a:gd name="T9" fmla="*/ 170 h 256"/>
                <a:gd name="T10" fmla="*/ 964 w 2721"/>
                <a:gd name="T11" fmla="*/ 85 h 256"/>
                <a:gd name="T12" fmla="*/ 1105 w 2721"/>
                <a:gd name="T13" fmla="*/ 256 h 256"/>
                <a:gd name="T14" fmla="*/ 1361 w 2721"/>
                <a:gd name="T15" fmla="*/ 199 h 256"/>
                <a:gd name="T16" fmla="*/ 1446 w 2721"/>
                <a:gd name="T17" fmla="*/ 114 h 256"/>
                <a:gd name="T18" fmla="*/ 1644 w 2721"/>
                <a:gd name="T19" fmla="*/ 199 h 256"/>
                <a:gd name="T20" fmla="*/ 1928 w 2721"/>
                <a:gd name="T21" fmla="*/ 0 h 256"/>
                <a:gd name="T22" fmla="*/ 2098 w 2721"/>
                <a:gd name="T23" fmla="*/ 142 h 256"/>
                <a:gd name="T24" fmla="*/ 2324 w 2721"/>
                <a:gd name="T25" fmla="*/ 85 h 256"/>
                <a:gd name="T26" fmla="*/ 2438 w 2721"/>
                <a:gd name="T27" fmla="*/ 170 h 256"/>
                <a:gd name="T28" fmla="*/ 2636 w 2721"/>
                <a:gd name="T29" fmla="*/ 199 h 256"/>
                <a:gd name="T30" fmla="*/ 2721 w 2721"/>
                <a:gd name="T31" fmla="*/ 8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1" h="256">
                  <a:moveTo>
                    <a:pt x="0" y="85"/>
                  </a:moveTo>
                  <a:lnTo>
                    <a:pt x="368" y="227"/>
                  </a:lnTo>
                  <a:lnTo>
                    <a:pt x="482" y="142"/>
                  </a:lnTo>
                  <a:lnTo>
                    <a:pt x="538" y="57"/>
                  </a:lnTo>
                  <a:lnTo>
                    <a:pt x="708" y="170"/>
                  </a:lnTo>
                  <a:lnTo>
                    <a:pt x="964" y="85"/>
                  </a:lnTo>
                  <a:lnTo>
                    <a:pt x="1105" y="256"/>
                  </a:lnTo>
                  <a:lnTo>
                    <a:pt x="1361" y="199"/>
                  </a:lnTo>
                  <a:lnTo>
                    <a:pt x="1446" y="114"/>
                  </a:lnTo>
                  <a:lnTo>
                    <a:pt x="1644" y="199"/>
                  </a:lnTo>
                  <a:lnTo>
                    <a:pt x="1928" y="0"/>
                  </a:lnTo>
                  <a:lnTo>
                    <a:pt x="2098" y="142"/>
                  </a:lnTo>
                  <a:lnTo>
                    <a:pt x="2324" y="85"/>
                  </a:lnTo>
                  <a:lnTo>
                    <a:pt x="2438" y="170"/>
                  </a:lnTo>
                  <a:lnTo>
                    <a:pt x="2636" y="199"/>
                  </a:lnTo>
                  <a:lnTo>
                    <a:pt x="2721" y="85"/>
                  </a:ln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grpSp>
    </p:spTree>
    <p:extLst>
      <p:ext uri="{BB962C8B-B14F-4D97-AF65-F5344CB8AC3E}">
        <p14:creationId xmlns:p14="http://schemas.microsoft.com/office/powerpoint/2010/main" val="2148621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Required Data </a:t>
            </a:r>
            <a:r>
              <a:rPr lang="en-GB" altLang="ko-KR" dirty="0" smtClean="0"/>
              <a:t>Collection (</a:t>
            </a:r>
            <a:r>
              <a:rPr lang="en-GB" altLang="ko-KR" dirty="0"/>
              <a:t>3/3</a:t>
            </a:r>
            <a:r>
              <a:rPr lang="en-GB" altLang="ko-KR" dirty="0" smtClean="0"/>
              <a:t>)</a:t>
            </a:r>
            <a:endParaRPr lang="ko-KR" altLang="en-US" dirty="0"/>
          </a:p>
        </p:txBody>
      </p:sp>
      <p:sp>
        <p:nvSpPr>
          <p:cNvPr id="14" name="TextBox 13"/>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Gathered Data</a:t>
            </a:r>
            <a:endParaRPr lang="ko-KR" altLang="en-US" sz="2400" b="1" i="1" dirty="0">
              <a:latin typeface="Arial" pitchFamily="34" charset="0"/>
              <a:cs typeface="Arial" pitchFamily="34" charset="0"/>
            </a:endParaRPr>
          </a:p>
        </p:txBody>
      </p:sp>
      <p:sp>
        <p:nvSpPr>
          <p:cNvPr id="16" name="Rectangle 15"/>
          <p:cNvSpPr/>
          <p:nvPr/>
        </p:nvSpPr>
        <p:spPr>
          <a:xfrm>
            <a:off x="116136" y="17220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a:latin typeface="Arial" pitchFamily="34" charset="0"/>
                <a:cs typeface="Arial" pitchFamily="34" charset="0"/>
              </a:rPr>
              <a:t>4. Approach</a:t>
            </a:r>
            <a:endParaRPr lang="ko-KR" altLang="en-US" sz="1500" b="1" dirty="0">
              <a:latin typeface="Arial" pitchFamily="34" charset="0"/>
              <a:cs typeface="Arial" pitchFamily="34" charset="0"/>
            </a:endParaRPr>
          </a:p>
        </p:txBody>
      </p:sp>
      <p:sp>
        <p:nvSpPr>
          <p:cNvPr id="17" name="Rectangle 16"/>
          <p:cNvSpPr/>
          <p:nvPr/>
        </p:nvSpPr>
        <p:spPr>
          <a:xfrm>
            <a:off x="3136156" y="17220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a:latin typeface="Arial" pitchFamily="34" charset="0"/>
                <a:cs typeface="Arial" pitchFamily="34" charset="0"/>
              </a:rPr>
              <a:t>5. </a:t>
            </a:r>
            <a:r>
              <a:rPr lang="en-US" altLang="ko-KR" sz="1500" b="1" dirty="0" smtClean="0">
                <a:latin typeface="Arial" pitchFamily="34" charset="0"/>
                <a:cs typeface="Arial" pitchFamily="34" charset="0"/>
              </a:rPr>
              <a:t>Scrambling</a:t>
            </a:r>
            <a:endParaRPr lang="ko-KR" altLang="en-US" sz="1500" b="1" dirty="0">
              <a:latin typeface="Arial" pitchFamily="34" charset="0"/>
              <a:cs typeface="Arial" pitchFamily="34" charset="0"/>
            </a:endParaRPr>
          </a:p>
        </p:txBody>
      </p:sp>
      <p:sp>
        <p:nvSpPr>
          <p:cNvPr id="18" name="Rectangle 17"/>
          <p:cNvSpPr/>
          <p:nvPr/>
        </p:nvSpPr>
        <p:spPr>
          <a:xfrm>
            <a:off x="6156176" y="1722016"/>
            <a:ext cx="2878407" cy="482439"/>
          </a:xfrm>
          <a:prstGeom prst="rect">
            <a:avLst/>
          </a:prstGeom>
          <a:solidFill>
            <a:schemeClr val="tx2">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a:latin typeface="Arial" pitchFamily="34" charset="0"/>
                <a:cs typeface="Arial" pitchFamily="34" charset="0"/>
              </a:rPr>
              <a:t>6. Putting</a:t>
            </a:r>
            <a:endParaRPr lang="ko-KR" altLang="en-US" sz="1500" b="1" dirty="0">
              <a:latin typeface="Arial" pitchFamily="34" charset="0"/>
              <a:cs typeface="Arial" pitchFamily="34" charset="0"/>
            </a:endParaRPr>
          </a:p>
        </p:txBody>
      </p:sp>
      <p:pic>
        <p:nvPicPr>
          <p:cNvPr id="19" name="Picture 2"/>
          <p:cNvPicPr preferRelativeResize="0">
            <a:picLocks noChangeArrowheads="1"/>
          </p:cNvPicPr>
          <p:nvPr/>
        </p:nvPicPr>
        <p:blipFill>
          <a:blip r:embed="rId2" cstate="print"/>
          <a:srcRect/>
          <a:stretch>
            <a:fillRect/>
          </a:stretch>
        </p:blipFill>
        <p:spPr bwMode="auto">
          <a:xfrm>
            <a:off x="107504" y="22044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pic>
        <p:nvPicPr>
          <p:cNvPr id="20" name="Picture 3"/>
          <p:cNvPicPr preferRelativeResize="0">
            <a:picLocks noChangeArrowheads="1"/>
          </p:cNvPicPr>
          <p:nvPr/>
        </p:nvPicPr>
        <p:blipFill>
          <a:blip r:embed="rId3" cstate="print"/>
          <a:srcRect/>
          <a:stretch>
            <a:fillRect/>
          </a:stretch>
        </p:blipFill>
        <p:spPr bwMode="auto">
          <a:xfrm>
            <a:off x="3136156" y="22044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pic>
        <p:nvPicPr>
          <p:cNvPr id="21" name="Picture 4"/>
          <p:cNvPicPr preferRelativeResize="0">
            <a:picLocks noChangeArrowheads="1"/>
          </p:cNvPicPr>
          <p:nvPr/>
        </p:nvPicPr>
        <p:blipFill>
          <a:blip r:embed="rId4" cstate="print"/>
          <a:srcRect/>
          <a:stretch>
            <a:fillRect/>
          </a:stretch>
        </p:blipFill>
        <p:spPr bwMode="auto">
          <a:xfrm>
            <a:off x="6156176" y="2204455"/>
            <a:ext cx="2878407" cy="3706696"/>
          </a:xfrm>
          <a:prstGeom prst="rect">
            <a:avLst/>
          </a:prstGeom>
          <a:noFill/>
          <a:ln w="9525">
            <a:solidFill>
              <a:schemeClr val="accent1"/>
            </a:solidFill>
            <a:miter lim="800000"/>
            <a:headEnd/>
            <a:tailEnd/>
          </a:ln>
          <a:effectLst>
            <a:outerShdw blurRad="50800" dist="38100" dir="2700000" algn="tl" rotWithShape="0">
              <a:prstClr val="black">
                <a:alpha val="40000"/>
              </a:prstClr>
            </a:outerShdw>
          </a:effectLst>
        </p:spPr>
      </p:pic>
      <p:grpSp>
        <p:nvGrpSpPr>
          <p:cNvPr id="24" name="Group 49"/>
          <p:cNvGrpSpPr>
            <a:grpSpLocks/>
          </p:cNvGrpSpPr>
          <p:nvPr/>
        </p:nvGrpSpPr>
        <p:grpSpPr bwMode="auto">
          <a:xfrm rot="5400000">
            <a:off x="1247838" y="3664173"/>
            <a:ext cx="3809067" cy="905163"/>
            <a:chOff x="342" y="2273"/>
            <a:chExt cx="2721" cy="397"/>
          </a:xfrm>
        </p:grpSpPr>
        <p:sp>
          <p:nvSpPr>
            <p:cNvPr id="25" name="Freeform 50"/>
            <p:cNvSpPr>
              <a:spLocks/>
            </p:cNvSpPr>
            <p:nvPr/>
          </p:nvSpPr>
          <p:spPr bwMode="auto">
            <a:xfrm>
              <a:off x="342" y="2273"/>
              <a:ext cx="2721" cy="397"/>
            </a:xfrm>
            <a:custGeom>
              <a:avLst/>
              <a:gdLst>
                <a:gd name="T0" fmla="*/ 0 w 2325"/>
                <a:gd name="T1" fmla="*/ 397 h 397"/>
                <a:gd name="T2" fmla="*/ 0 w 2325"/>
                <a:gd name="T3" fmla="*/ 85 h 397"/>
                <a:gd name="T4" fmla="*/ 312 w 2325"/>
                <a:gd name="T5" fmla="*/ 226 h 397"/>
                <a:gd name="T6" fmla="*/ 425 w 2325"/>
                <a:gd name="T7" fmla="*/ 141 h 397"/>
                <a:gd name="T8" fmla="*/ 454 w 2325"/>
                <a:gd name="T9" fmla="*/ 56 h 397"/>
                <a:gd name="T10" fmla="*/ 595 w 2325"/>
                <a:gd name="T11" fmla="*/ 170 h 397"/>
                <a:gd name="T12" fmla="*/ 822 w 2325"/>
                <a:gd name="T13" fmla="*/ 85 h 397"/>
                <a:gd name="T14" fmla="*/ 936 w 2325"/>
                <a:gd name="T15" fmla="*/ 255 h 397"/>
                <a:gd name="T16" fmla="*/ 1162 w 2325"/>
                <a:gd name="T17" fmla="*/ 198 h 397"/>
                <a:gd name="T18" fmla="*/ 1248 w 2325"/>
                <a:gd name="T19" fmla="*/ 113 h 397"/>
                <a:gd name="T20" fmla="*/ 1389 w 2325"/>
                <a:gd name="T21" fmla="*/ 198 h 397"/>
                <a:gd name="T22" fmla="*/ 1644 w 2325"/>
                <a:gd name="T23" fmla="*/ 0 h 397"/>
                <a:gd name="T24" fmla="*/ 1786 w 2325"/>
                <a:gd name="T25" fmla="*/ 141 h 397"/>
                <a:gd name="T26" fmla="*/ 1985 w 2325"/>
                <a:gd name="T27" fmla="*/ 85 h 397"/>
                <a:gd name="T28" fmla="*/ 2070 w 2325"/>
                <a:gd name="T29" fmla="*/ 170 h 397"/>
                <a:gd name="T30" fmla="*/ 2240 w 2325"/>
                <a:gd name="T31" fmla="*/ 198 h 397"/>
                <a:gd name="T32" fmla="*/ 2325 w 2325"/>
                <a:gd name="T33" fmla="*/ 85 h 397"/>
                <a:gd name="T34" fmla="*/ 2325 w 2325"/>
                <a:gd name="T35" fmla="*/ 312 h 397"/>
                <a:gd name="T36" fmla="*/ 0 w 2325"/>
                <a:gd name="T37" fmla="*/ 3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5" h="397">
                  <a:moveTo>
                    <a:pt x="0" y="397"/>
                  </a:moveTo>
                  <a:lnTo>
                    <a:pt x="0" y="85"/>
                  </a:lnTo>
                  <a:lnTo>
                    <a:pt x="312" y="226"/>
                  </a:lnTo>
                  <a:lnTo>
                    <a:pt x="425" y="141"/>
                  </a:lnTo>
                  <a:lnTo>
                    <a:pt x="454" y="56"/>
                  </a:lnTo>
                  <a:lnTo>
                    <a:pt x="595" y="170"/>
                  </a:lnTo>
                  <a:lnTo>
                    <a:pt x="822" y="85"/>
                  </a:lnTo>
                  <a:lnTo>
                    <a:pt x="936" y="255"/>
                  </a:lnTo>
                  <a:lnTo>
                    <a:pt x="1162" y="198"/>
                  </a:lnTo>
                  <a:lnTo>
                    <a:pt x="1248" y="113"/>
                  </a:lnTo>
                  <a:lnTo>
                    <a:pt x="1389" y="198"/>
                  </a:lnTo>
                  <a:lnTo>
                    <a:pt x="1644" y="0"/>
                  </a:lnTo>
                  <a:lnTo>
                    <a:pt x="1786" y="141"/>
                  </a:lnTo>
                  <a:lnTo>
                    <a:pt x="1985" y="85"/>
                  </a:lnTo>
                  <a:lnTo>
                    <a:pt x="2070" y="170"/>
                  </a:lnTo>
                  <a:lnTo>
                    <a:pt x="2240" y="198"/>
                  </a:lnTo>
                  <a:lnTo>
                    <a:pt x="2325" y="85"/>
                  </a:lnTo>
                  <a:lnTo>
                    <a:pt x="2325" y="312"/>
                  </a:lnTo>
                  <a:lnTo>
                    <a:pt x="0" y="312"/>
                  </a:lnTo>
                </a:path>
              </a:pathLst>
            </a:custGeom>
            <a:solidFill>
              <a:srgbClr val="FFFF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26" name="Freeform 51"/>
            <p:cNvSpPr>
              <a:spLocks/>
            </p:cNvSpPr>
            <p:nvPr/>
          </p:nvSpPr>
          <p:spPr bwMode="auto">
            <a:xfrm>
              <a:off x="342" y="2273"/>
              <a:ext cx="2721" cy="256"/>
            </a:xfrm>
            <a:custGeom>
              <a:avLst/>
              <a:gdLst>
                <a:gd name="T0" fmla="*/ 0 w 2721"/>
                <a:gd name="T1" fmla="*/ 85 h 256"/>
                <a:gd name="T2" fmla="*/ 368 w 2721"/>
                <a:gd name="T3" fmla="*/ 227 h 256"/>
                <a:gd name="T4" fmla="*/ 482 w 2721"/>
                <a:gd name="T5" fmla="*/ 142 h 256"/>
                <a:gd name="T6" fmla="*/ 538 w 2721"/>
                <a:gd name="T7" fmla="*/ 57 h 256"/>
                <a:gd name="T8" fmla="*/ 708 w 2721"/>
                <a:gd name="T9" fmla="*/ 170 h 256"/>
                <a:gd name="T10" fmla="*/ 964 w 2721"/>
                <a:gd name="T11" fmla="*/ 85 h 256"/>
                <a:gd name="T12" fmla="*/ 1105 w 2721"/>
                <a:gd name="T13" fmla="*/ 256 h 256"/>
                <a:gd name="T14" fmla="*/ 1361 w 2721"/>
                <a:gd name="T15" fmla="*/ 199 h 256"/>
                <a:gd name="T16" fmla="*/ 1446 w 2721"/>
                <a:gd name="T17" fmla="*/ 114 h 256"/>
                <a:gd name="T18" fmla="*/ 1644 w 2721"/>
                <a:gd name="T19" fmla="*/ 199 h 256"/>
                <a:gd name="T20" fmla="*/ 1928 w 2721"/>
                <a:gd name="T21" fmla="*/ 0 h 256"/>
                <a:gd name="T22" fmla="*/ 2098 w 2721"/>
                <a:gd name="T23" fmla="*/ 142 h 256"/>
                <a:gd name="T24" fmla="*/ 2324 w 2721"/>
                <a:gd name="T25" fmla="*/ 85 h 256"/>
                <a:gd name="T26" fmla="*/ 2438 w 2721"/>
                <a:gd name="T27" fmla="*/ 170 h 256"/>
                <a:gd name="T28" fmla="*/ 2636 w 2721"/>
                <a:gd name="T29" fmla="*/ 199 h 256"/>
                <a:gd name="T30" fmla="*/ 2721 w 2721"/>
                <a:gd name="T31" fmla="*/ 8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1" h="256">
                  <a:moveTo>
                    <a:pt x="0" y="85"/>
                  </a:moveTo>
                  <a:lnTo>
                    <a:pt x="368" y="227"/>
                  </a:lnTo>
                  <a:lnTo>
                    <a:pt x="482" y="142"/>
                  </a:lnTo>
                  <a:lnTo>
                    <a:pt x="538" y="57"/>
                  </a:lnTo>
                  <a:lnTo>
                    <a:pt x="708" y="170"/>
                  </a:lnTo>
                  <a:lnTo>
                    <a:pt x="964" y="85"/>
                  </a:lnTo>
                  <a:lnTo>
                    <a:pt x="1105" y="256"/>
                  </a:lnTo>
                  <a:lnTo>
                    <a:pt x="1361" y="199"/>
                  </a:lnTo>
                  <a:lnTo>
                    <a:pt x="1446" y="114"/>
                  </a:lnTo>
                  <a:lnTo>
                    <a:pt x="1644" y="199"/>
                  </a:lnTo>
                  <a:lnTo>
                    <a:pt x="1928" y="0"/>
                  </a:lnTo>
                  <a:lnTo>
                    <a:pt x="2098" y="142"/>
                  </a:lnTo>
                  <a:lnTo>
                    <a:pt x="2324" y="85"/>
                  </a:lnTo>
                  <a:lnTo>
                    <a:pt x="2438" y="170"/>
                  </a:lnTo>
                  <a:lnTo>
                    <a:pt x="2636" y="199"/>
                  </a:lnTo>
                  <a:lnTo>
                    <a:pt x="2721" y="85"/>
                  </a:ln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grpSp>
      <p:grpSp>
        <p:nvGrpSpPr>
          <p:cNvPr id="27" name="Group 49"/>
          <p:cNvGrpSpPr>
            <a:grpSpLocks/>
          </p:cNvGrpSpPr>
          <p:nvPr/>
        </p:nvGrpSpPr>
        <p:grpSpPr bwMode="auto">
          <a:xfrm rot="5400000">
            <a:off x="4229872" y="3664173"/>
            <a:ext cx="3809067" cy="905163"/>
            <a:chOff x="342" y="2273"/>
            <a:chExt cx="2721" cy="397"/>
          </a:xfrm>
        </p:grpSpPr>
        <p:sp>
          <p:nvSpPr>
            <p:cNvPr id="28" name="Freeform 50"/>
            <p:cNvSpPr>
              <a:spLocks/>
            </p:cNvSpPr>
            <p:nvPr/>
          </p:nvSpPr>
          <p:spPr bwMode="auto">
            <a:xfrm>
              <a:off x="342" y="2273"/>
              <a:ext cx="2721" cy="397"/>
            </a:xfrm>
            <a:custGeom>
              <a:avLst/>
              <a:gdLst>
                <a:gd name="T0" fmla="*/ 0 w 2325"/>
                <a:gd name="T1" fmla="*/ 397 h 397"/>
                <a:gd name="T2" fmla="*/ 0 w 2325"/>
                <a:gd name="T3" fmla="*/ 85 h 397"/>
                <a:gd name="T4" fmla="*/ 312 w 2325"/>
                <a:gd name="T5" fmla="*/ 226 h 397"/>
                <a:gd name="T6" fmla="*/ 425 w 2325"/>
                <a:gd name="T7" fmla="*/ 141 h 397"/>
                <a:gd name="T8" fmla="*/ 454 w 2325"/>
                <a:gd name="T9" fmla="*/ 56 h 397"/>
                <a:gd name="T10" fmla="*/ 595 w 2325"/>
                <a:gd name="T11" fmla="*/ 170 h 397"/>
                <a:gd name="T12" fmla="*/ 822 w 2325"/>
                <a:gd name="T13" fmla="*/ 85 h 397"/>
                <a:gd name="T14" fmla="*/ 936 w 2325"/>
                <a:gd name="T15" fmla="*/ 255 h 397"/>
                <a:gd name="T16" fmla="*/ 1162 w 2325"/>
                <a:gd name="T17" fmla="*/ 198 h 397"/>
                <a:gd name="T18" fmla="*/ 1248 w 2325"/>
                <a:gd name="T19" fmla="*/ 113 h 397"/>
                <a:gd name="T20" fmla="*/ 1389 w 2325"/>
                <a:gd name="T21" fmla="*/ 198 h 397"/>
                <a:gd name="T22" fmla="*/ 1644 w 2325"/>
                <a:gd name="T23" fmla="*/ 0 h 397"/>
                <a:gd name="T24" fmla="*/ 1786 w 2325"/>
                <a:gd name="T25" fmla="*/ 141 h 397"/>
                <a:gd name="T26" fmla="*/ 1985 w 2325"/>
                <a:gd name="T27" fmla="*/ 85 h 397"/>
                <a:gd name="T28" fmla="*/ 2070 w 2325"/>
                <a:gd name="T29" fmla="*/ 170 h 397"/>
                <a:gd name="T30" fmla="*/ 2240 w 2325"/>
                <a:gd name="T31" fmla="*/ 198 h 397"/>
                <a:gd name="T32" fmla="*/ 2325 w 2325"/>
                <a:gd name="T33" fmla="*/ 85 h 397"/>
                <a:gd name="T34" fmla="*/ 2325 w 2325"/>
                <a:gd name="T35" fmla="*/ 312 h 397"/>
                <a:gd name="T36" fmla="*/ 0 w 2325"/>
                <a:gd name="T37" fmla="*/ 3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5" h="397">
                  <a:moveTo>
                    <a:pt x="0" y="397"/>
                  </a:moveTo>
                  <a:lnTo>
                    <a:pt x="0" y="85"/>
                  </a:lnTo>
                  <a:lnTo>
                    <a:pt x="312" y="226"/>
                  </a:lnTo>
                  <a:lnTo>
                    <a:pt x="425" y="141"/>
                  </a:lnTo>
                  <a:lnTo>
                    <a:pt x="454" y="56"/>
                  </a:lnTo>
                  <a:lnTo>
                    <a:pt x="595" y="170"/>
                  </a:lnTo>
                  <a:lnTo>
                    <a:pt x="822" y="85"/>
                  </a:lnTo>
                  <a:lnTo>
                    <a:pt x="936" y="255"/>
                  </a:lnTo>
                  <a:lnTo>
                    <a:pt x="1162" y="198"/>
                  </a:lnTo>
                  <a:lnTo>
                    <a:pt x="1248" y="113"/>
                  </a:lnTo>
                  <a:lnTo>
                    <a:pt x="1389" y="198"/>
                  </a:lnTo>
                  <a:lnTo>
                    <a:pt x="1644" y="0"/>
                  </a:lnTo>
                  <a:lnTo>
                    <a:pt x="1786" y="141"/>
                  </a:lnTo>
                  <a:lnTo>
                    <a:pt x="1985" y="85"/>
                  </a:lnTo>
                  <a:lnTo>
                    <a:pt x="2070" y="170"/>
                  </a:lnTo>
                  <a:lnTo>
                    <a:pt x="2240" y="198"/>
                  </a:lnTo>
                  <a:lnTo>
                    <a:pt x="2325" y="85"/>
                  </a:lnTo>
                  <a:lnTo>
                    <a:pt x="2325" y="312"/>
                  </a:lnTo>
                  <a:lnTo>
                    <a:pt x="0" y="312"/>
                  </a:lnTo>
                </a:path>
              </a:pathLst>
            </a:custGeom>
            <a:solidFill>
              <a:srgbClr val="FFFF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29" name="Freeform 51"/>
            <p:cNvSpPr>
              <a:spLocks/>
            </p:cNvSpPr>
            <p:nvPr/>
          </p:nvSpPr>
          <p:spPr bwMode="auto">
            <a:xfrm>
              <a:off x="342" y="2273"/>
              <a:ext cx="2721" cy="256"/>
            </a:xfrm>
            <a:custGeom>
              <a:avLst/>
              <a:gdLst>
                <a:gd name="T0" fmla="*/ 0 w 2721"/>
                <a:gd name="T1" fmla="*/ 85 h 256"/>
                <a:gd name="T2" fmla="*/ 368 w 2721"/>
                <a:gd name="T3" fmla="*/ 227 h 256"/>
                <a:gd name="T4" fmla="*/ 482 w 2721"/>
                <a:gd name="T5" fmla="*/ 142 h 256"/>
                <a:gd name="T6" fmla="*/ 538 w 2721"/>
                <a:gd name="T7" fmla="*/ 57 h 256"/>
                <a:gd name="T8" fmla="*/ 708 w 2721"/>
                <a:gd name="T9" fmla="*/ 170 h 256"/>
                <a:gd name="T10" fmla="*/ 964 w 2721"/>
                <a:gd name="T11" fmla="*/ 85 h 256"/>
                <a:gd name="T12" fmla="*/ 1105 w 2721"/>
                <a:gd name="T13" fmla="*/ 256 h 256"/>
                <a:gd name="T14" fmla="*/ 1361 w 2721"/>
                <a:gd name="T15" fmla="*/ 199 h 256"/>
                <a:gd name="T16" fmla="*/ 1446 w 2721"/>
                <a:gd name="T17" fmla="*/ 114 h 256"/>
                <a:gd name="T18" fmla="*/ 1644 w 2721"/>
                <a:gd name="T19" fmla="*/ 199 h 256"/>
                <a:gd name="T20" fmla="*/ 1928 w 2721"/>
                <a:gd name="T21" fmla="*/ 0 h 256"/>
                <a:gd name="T22" fmla="*/ 2098 w 2721"/>
                <a:gd name="T23" fmla="*/ 142 h 256"/>
                <a:gd name="T24" fmla="*/ 2324 w 2721"/>
                <a:gd name="T25" fmla="*/ 85 h 256"/>
                <a:gd name="T26" fmla="*/ 2438 w 2721"/>
                <a:gd name="T27" fmla="*/ 170 h 256"/>
                <a:gd name="T28" fmla="*/ 2636 w 2721"/>
                <a:gd name="T29" fmla="*/ 199 h 256"/>
                <a:gd name="T30" fmla="*/ 2721 w 2721"/>
                <a:gd name="T31" fmla="*/ 8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1" h="256">
                  <a:moveTo>
                    <a:pt x="0" y="85"/>
                  </a:moveTo>
                  <a:lnTo>
                    <a:pt x="368" y="227"/>
                  </a:lnTo>
                  <a:lnTo>
                    <a:pt x="482" y="142"/>
                  </a:lnTo>
                  <a:lnTo>
                    <a:pt x="538" y="57"/>
                  </a:lnTo>
                  <a:lnTo>
                    <a:pt x="708" y="170"/>
                  </a:lnTo>
                  <a:lnTo>
                    <a:pt x="964" y="85"/>
                  </a:lnTo>
                  <a:lnTo>
                    <a:pt x="1105" y="256"/>
                  </a:lnTo>
                  <a:lnTo>
                    <a:pt x="1361" y="199"/>
                  </a:lnTo>
                  <a:lnTo>
                    <a:pt x="1446" y="114"/>
                  </a:lnTo>
                  <a:lnTo>
                    <a:pt x="1644" y="199"/>
                  </a:lnTo>
                  <a:lnTo>
                    <a:pt x="1928" y="0"/>
                  </a:lnTo>
                  <a:lnTo>
                    <a:pt x="2098" y="142"/>
                  </a:lnTo>
                  <a:lnTo>
                    <a:pt x="2324" y="85"/>
                  </a:lnTo>
                  <a:lnTo>
                    <a:pt x="2438" y="170"/>
                  </a:lnTo>
                  <a:lnTo>
                    <a:pt x="2636" y="199"/>
                  </a:lnTo>
                  <a:lnTo>
                    <a:pt x="2721" y="85"/>
                  </a:ln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grpSp>
    </p:spTree>
    <p:extLst>
      <p:ext uri="{BB962C8B-B14F-4D97-AF65-F5344CB8AC3E}">
        <p14:creationId xmlns:p14="http://schemas.microsoft.com/office/powerpoint/2010/main" val="2148621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normAutofit/>
          </a:bodyPr>
          <a:lstStyle/>
          <a:p>
            <a:r>
              <a:rPr lang="en-GB" altLang="ko-KR" dirty="0"/>
              <a:t>Crystal </a:t>
            </a:r>
            <a:r>
              <a:rPr lang="en-GB" altLang="ko-KR" dirty="0" smtClean="0"/>
              <a:t>Ball Simulation (1/4)</a:t>
            </a:r>
            <a:endParaRPr lang="ko-KR" altLang="en-US" dirty="0"/>
          </a:p>
        </p:txBody>
      </p:sp>
      <p:sp>
        <p:nvSpPr>
          <p:cNvPr id="10" name="TextBox 9"/>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Modeling Methodology</a:t>
            </a:r>
            <a:endParaRPr lang="ko-KR" altLang="en-US" sz="2400" b="1" i="1" dirty="0">
              <a:latin typeface="Arial" pitchFamily="34" charset="0"/>
              <a:cs typeface="Arial" pitchFamily="34" charset="0"/>
            </a:endParaRPr>
          </a:p>
        </p:txBody>
      </p:sp>
      <p:sp>
        <p:nvSpPr>
          <p:cNvPr id="11" name="Rectangle 10"/>
          <p:cNvSpPr/>
          <p:nvPr/>
        </p:nvSpPr>
        <p:spPr>
          <a:xfrm>
            <a:off x="251966" y="1916832"/>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Objective</a:t>
            </a:r>
            <a:endParaRPr lang="ko-KR" altLang="en-US" sz="1500" b="1" dirty="0">
              <a:solidFill>
                <a:schemeClr val="tx1"/>
              </a:solidFill>
              <a:latin typeface="Arial" pitchFamily="34" charset="0"/>
              <a:cs typeface="Arial" pitchFamily="34" charset="0"/>
            </a:endParaRPr>
          </a:p>
        </p:txBody>
      </p:sp>
      <p:sp>
        <p:nvSpPr>
          <p:cNvPr id="12" name="Rectangle 11"/>
          <p:cNvSpPr/>
          <p:nvPr/>
        </p:nvSpPr>
        <p:spPr>
          <a:xfrm>
            <a:off x="251966" y="5013176"/>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Forecast Setting</a:t>
            </a:r>
            <a:endParaRPr lang="ko-KR" altLang="en-US" sz="1500" b="1" dirty="0">
              <a:latin typeface="Arial" pitchFamily="34" charset="0"/>
              <a:cs typeface="Arial" pitchFamily="34" charset="0"/>
            </a:endParaRPr>
          </a:p>
        </p:txBody>
      </p:sp>
      <p:sp>
        <p:nvSpPr>
          <p:cNvPr id="13" name="TextBox 12"/>
          <p:cNvSpPr txBox="1"/>
          <p:nvPr/>
        </p:nvSpPr>
        <p:spPr>
          <a:xfrm>
            <a:off x="2483768" y="1916832"/>
            <a:ext cx="6552282" cy="338554"/>
          </a:xfrm>
          <a:prstGeom prst="rect">
            <a:avLst/>
          </a:prstGeom>
          <a:noFill/>
        </p:spPr>
        <p:txBody>
          <a:bodyPr wrap="square" rtlCol="0">
            <a:spAutoFit/>
          </a:bodyPr>
          <a:lstStyle/>
          <a:p>
            <a:pPr marL="285750" indent="-285750">
              <a:spcBef>
                <a:spcPct val="20000"/>
              </a:spcBef>
              <a:spcAft>
                <a:spcPct val="0"/>
              </a:spcAft>
              <a:buFont typeface="Wingdings" pitchFamily="2" charset="2"/>
              <a:buChar char="§"/>
            </a:pPr>
            <a:r>
              <a:rPr lang="en-US" altLang="ko-KR" sz="1600" dirty="0" smtClean="0">
                <a:latin typeface="Arial" pitchFamily="34" charset="0"/>
                <a:cs typeface="Arial" pitchFamily="34" charset="0"/>
              </a:rPr>
              <a:t>Forecast mean score for each hole for all players</a:t>
            </a:r>
            <a:endParaRPr lang="ko-KR" altLang="en-US" sz="1600" dirty="0">
              <a:latin typeface="Arial" pitchFamily="34" charset="0"/>
              <a:cs typeface="Arial" pitchFamily="34" charset="0"/>
            </a:endParaRPr>
          </a:p>
        </p:txBody>
      </p:sp>
      <p:sp>
        <p:nvSpPr>
          <p:cNvPr id="14" name="TextBox 13"/>
          <p:cNvSpPr txBox="1"/>
          <p:nvPr/>
        </p:nvSpPr>
        <p:spPr>
          <a:xfrm>
            <a:off x="2483768" y="5013176"/>
            <a:ext cx="6552282" cy="634020"/>
          </a:xfrm>
          <a:prstGeom prst="rect">
            <a:avLst/>
          </a:prstGeom>
          <a:noFill/>
        </p:spPr>
        <p:txBody>
          <a:bodyPr wrap="square" rtlCol="0">
            <a:spAutoFit/>
          </a:bodyPr>
          <a:lstStyle/>
          <a:p>
            <a:pPr marL="285750" indent="-285750">
              <a:spcBef>
                <a:spcPct val="20000"/>
              </a:spcBef>
              <a:spcAft>
                <a:spcPct val="0"/>
              </a:spcAft>
              <a:buFont typeface="Wingdings" pitchFamily="2" charset="2"/>
              <a:buChar char="§"/>
            </a:pPr>
            <a:r>
              <a:rPr lang="en-US" altLang="ko-KR" sz="1600" dirty="0" smtClean="0">
                <a:latin typeface="Arial" pitchFamily="34" charset="0"/>
                <a:cs typeface="Arial" pitchFamily="34" charset="0"/>
              </a:rPr>
              <a:t>Count 1 per shot</a:t>
            </a:r>
          </a:p>
          <a:p>
            <a:pPr marL="285750" indent="-285750">
              <a:spcBef>
                <a:spcPct val="20000"/>
              </a:spcBef>
              <a:spcAft>
                <a:spcPct val="0"/>
              </a:spcAft>
              <a:buFont typeface="Wingdings" pitchFamily="2" charset="2"/>
              <a:buChar char="§"/>
            </a:pPr>
            <a:r>
              <a:rPr lang="en-US" altLang="ko-KR" sz="1600" dirty="0" smtClean="0">
                <a:latin typeface="Arial" pitchFamily="34" charset="0"/>
                <a:cs typeface="Arial" pitchFamily="34" charset="0"/>
              </a:rPr>
              <a:t>Sum up the total shots</a:t>
            </a:r>
          </a:p>
        </p:txBody>
      </p:sp>
      <p:sp>
        <p:nvSpPr>
          <p:cNvPr id="15" name="Rectangle 14"/>
          <p:cNvSpPr/>
          <p:nvPr/>
        </p:nvSpPr>
        <p:spPr>
          <a:xfrm>
            <a:off x="274058" y="3068960"/>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Assumption Settings</a:t>
            </a:r>
            <a:endParaRPr lang="ko-KR" altLang="en-US" sz="1500" b="1" dirty="0">
              <a:solidFill>
                <a:schemeClr val="tx1"/>
              </a:solidFill>
              <a:latin typeface="Arial" pitchFamily="34" charset="0"/>
              <a:cs typeface="Arial" pitchFamily="34" charset="0"/>
            </a:endParaRPr>
          </a:p>
        </p:txBody>
      </p:sp>
      <p:sp>
        <p:nvSpPr>
          <p:cNvPr id="16" name="TextBox 15"/>
          <p:cNvSpPr txBox="1"/>
          <p:nvPr/>
        </p:nvSpPr>
        <p:spPr>
          <a:xfrm>
            <a:off x="2505860" y="3078539"/>
            <a:ext cx="6552282" cy="1646605"/>
          </a:xfrm>
          <a:prstGeom prst="rect">
            <a:avLst/>
          </a:prstGeom>
          <a:noFill/>
        </p:spPr>
        <p:txBody>
          <a:bodyPr wrap="square" rtlCol="0">
            <a:spAutoFit/>
          </a:bodyPr>
          <a:lstStyle/>
          <a:p>
            <a:pPr marL="285750" indent="-285750">
              <a:buFont typeface="Wingdings" pitchFamily="2" charset="2"/>
              <a:buChar char="§"/>
            </a:pPr>
            <a:r>
              <a:rPr lang="en-US" altLang="ko-KR" sz="1600" dirty="0" smtClean="0">
                <a:latin typeface="Arial" pitchFamily="34" charset="0"/>
                <a:cs typeface="Arial" pitchFamily="34" charset="0"/>
              </a:rPr>
              <a:t>Yes-No Distribution per shot (Tee, Second, Approach, and Putting)</a:t>
            </a:r>
          </a:p>
          <a:p>
            <a:pPr marL="285750" indent="-285750">
              <a:buFont typeface="Wingdings" pitchFamily="2" charset="2"/>
              <a:buChar char="§"/>
            </a:pPr>
            <a:endParaRPr lang="en-US" altLang="ko-KR" sz="500" dirty="0" smtClean="0">
              <a:latin typeface="Arial" pitchFamily="34" charset="0"/>
              <a:cs typeface="Arial" pitchFamily="34" charset="0"/>
            </a:endParaRPr>
          </a:p>
          <a:p>
            <a:pPr marL="742950" lvl="1" indent="-285750">
              <a:buFont typeface="Wingdings" pitchFamily="2" charset="2"/>
              <a:buChar char="ü"/>
            </a:pPr>
            <a:r>
              <a:rPr lang="en-US" altLang="ko-KR" sz="1600" dirty="0" smtClean="0">
                <a:latin typeface="Arial" pitchFamily="34" charset="0"/>
                <a:cs typeface="Arial" pitchFamily="34" charset="0"/>
              </a:rPr>
              <a:t>Tee: Fairway %</a:t>
            </a:r>
          </a:p>
          <a:p>
            <a:pPr marL="742950" lvl="1" indent="-285750">
              <a:buFont typeface="Wingdings" pitchFamily="2" charset="2"/>
              <a:buChar char="ü"/>
            </a:pPr>
            <a:r>
              <a:rPr lang="en-US" altLang="ko-KR" sz="1600" dirty="0" smtClean="0">
                <a:latin typeface="Arial" pitchFamily="34" charset="0"/>
                <a:cs typeface="Arial" pitchFamily="34" charset="0"/>
              </a:rPr>
              <a:t>Second: Green-In-Regulation(GIR) % x GIR per distance %</a:t>
            </a:r>
          </a:p>
          <a:p>
            <a:pPr marL="742950" lvl="1" indent="-285750">
              <a:buFont typeface="Wingdings" pitchFamily="2" charset="2"/>
              <a:buChar char="ü"/>
            </a:pPr>
            <a:r>
              <a:rPr lang="en-US" altLang="ko-KR" sz="1600" dirty="0" smtClean="0">
                <a:latin typeface="Arial" pitchFamily="34" charset="0"/>
                <a:cs typeface="Arial" pitchFamily="34" charset="0"/>
              </a:rPr>
              <a:t>Approach: Scrambling % per distance left</a:t>
            </a:r>
          </a:p>
          <a:p>
            <a:pPr marL="742950" lvl="1" indent="-285750">
              <a:buFont typeface="Wingdings" pitchFamily="2" charset="2"/>
              <a:buChar char="ü"/>
            </a:pPr>
            <a:r>
              <a:rPr lang="en-US" altLang="ko-KR" sz="1600" dirty="0" smtClean="0">
                <a:latin typeface="Arial" pitchFamily="34" charset="0"/>
                <a:cs typeface="Arial" pitchFamily="34" charset="0"/>
              </a:rPr>
              <a:t>Putting: 1</a:t>
            </a:r>
            <a:r>
              <a:rPr lang="en-US" altLang="ko-KR" sz="1600" baseline="30000" dirty="0" smtClean="0">
                <a:latin typeface="Arial" pitchFamily="34" charset="0"/>
                <a:cs typeface="Arial" pitchFamily="34" charset="0"/>
              </a:rPr>
              <a:t>st</a:t>
            </a:r>
            <a:r>
              <a:rPr lang="en-US" altLang="ko-KR" sz="1600" dirty="0" smtClean="0">
                <a:latin typeface="Arial" pitchFamily="34" charset="0"/>
                <a:cs typeface="Arial" pitchFamily="34" charset="0"/>
              </a:rPr>
              <a:t> putting % per distance left &amp; 2</a:t>
            </a:r>
            <a:r>
              <a:rPr lang="en-US" altLang="ko-KR" sz="1600" baseline="30000" dirty="0" smtClean="0">
                <a:latin typeface="Arial" pitchFamily="34" charset="0"/>
                <a:cs typeface="Arial" pitchFamily="34" charset="0"/>
              </a:rPr>
              <a:t>nd</a:t>
            </a:r>
            <a:r>
              <a:rPr lang="en-US" altLang="ko-KR" sz="1600" dirty="0" smtClean="0">
                <a:latin typeface="Arial" pitchFamily="34" charset="0"/>
                <a:cs typeface="Arial" pitchFamily="34" charset="0"/>
              </a:rPr>
              <a:t> putting % per distance</a:t>
            </a:r>
            <a:endParaRPr lang="ko-KR" altLang="en-US" sz="1600" dirty="0">
              <a:latin typeface="Arial" pitchFamily="34" charset="0"/>
              <a:cs typeface="Arial" pitchFamily="34" charset="0"/>
            </a:endParaRPr>
          </a:p>
        </p:txBody>
      </p:sp>
    </p:spTree>
    <p:extLst>
      <p:ext uri="{BB962C8B-B14F-4D97-AF65-F5344CB8AC3E}">
        <p14:creationId xmlns:p14="http://schemas.microsoft.com/office/powerpoint/2010/main" val="8286585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Crystal Ball </a:t>
            </a:r>
            <a:r>
              <a:rPr lang="en-GB" altLang="ko-KR" dirty="0" smtClean="0"/>
              <a:t>Simulation (2/4)</a:t>
            </a:r>
            <a:endParaRPr lang="ko-KR" altLang="en-US" dirty="0"/>
          </a:p>
        </p:txBody>
      </p:sp>
      <p:pic>
        <p:nvPicPr>
          <p:cNvPr id="1025" name="Picture 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3402"/>
          <a:stretch/>
        </p:blipFill>
        <p:spPr bwMode="auto">
          <a:xfrm>
            <a:off x="107950" y="764705"/>
            <a:ext cx="8928100" cy="3134195"/>
          </a:xfrm>
          <a:prstGeom prst="rect">
            <a:avLst/>
          </a:prstGeom>
          <a:solidFill>
            <a:schemeClr val="bg1"/>
          </a:solidFill>
          <a:ln>
            <a:noFill/>
          </a:ln>
          <a:effectLst>
            <a:outerShdw blurRad="50800" dist="38100" dir="2700000" algn="tl" rotWithShape="0">
              <a:prstClr val="black">
                <a:alpha val="40000"/>
              </a:prstClr>
            </a:outerShdw>
          </a:effectLst>
        </p:spPr>
      </p:pic>
      <p:grpSp>
        <p:nvGrpSpPr>
          <p:cNvPr id="6" name="Group 49"/>
          <p:cNvGrpSpPr>
            <a:grpSpLocks/>
          </p:cNvGrpSpPr>
          <p:nvPr/>
        </p:nvGrpSpPr>
        <p:grpSpPr bwMode="auto">
          <a:xfrm>
            <a:off x="132606" y="3344718"/>
            <a:ext cx="8903444" cy="905163"/>
            <a:chOff x="342" y="2273"/>
            <a:chExt cx="2721" cy="397"/>
          </a:xfrm>
        </p:grpSpPr>
        <p:sp>
          <p:nvSpPr>
            <p:cNvPr id="7" name="Freeform 50"/>
            <p:cNvSpPr>
              <a:spLocks/>
            </p:cNvSpPr>
            <p:nvPr/>
          </p:nvSpPr>
          <p:spPr bwMode="auto">
            <a:xfrm>
              <a:off x="342" y="2273"/>
              <a:ext cx="2721" cy="397"/>
            </a:xfrm>
            <a:custGeom>
              <a:avLst/>
              <a:gdLst>
                <a:gd name="T0" fmla="*/ 0 w 2325"/>
                <a:gd name="T1" fmla="*/ 397 h 397"/>
                <a:gd name="T2" fmla="*/ 0 w 2325"/>
                <a:gd name="T3" fmla="*/ 85 h 397"/>
                <a:gd name="T4" fmla="*/ 312 w 2325"/>
                <a:gd name="T5" fmla="*/ 226 h 397"/>
                <a:gd name="T6" fmla="*/ 425 w 2325"/>
                <a:gd name="T7" fmla="*/ 141 h 397"/>
                <a:gd name="T8" fmla="*/ 454 w 2325"/>
                <a:gd name="T9" fmla="*/ 56 h 397"/>
                <a:gd name="T10" fmla="*/ 595 w 2325"/>
                <a:gd name="T11" fmla="*/ 170 h 397"/>
                <a:gd name="T12" fmla="*/ 822 w 2325"/>
                <a:gd name="T13" fmla="*/ 85 h 397"/>
                <a:gd name="T14" fmla="*/ 936 w 2325"/>
                <a:gd name="T15" fmla="*/ 255 h 397"/>
                <a:gd name="T16" fmla="*/ 1162 w 2325"/>
                <a:gd name="T17" fmla="*/ 198 h 397"/>
                <a:gd name="T18" fmla="*/ 1248 w 2325"/>
                <a:gd name="T19" fmla="*/ 113 h 397"/>
                <a:gd name="T20" fmla="*/ 1389 w 2325"/>
                <a:gd name="T21" fmla="*/ 198 h 397"/>
                <a:gd name="T22" fmla="*/ 1644 w 2325"/>
                <a:gd name="T23" fmla="*/ 0 h 397"/>
                <a:gd name="T24" fmla="*/ 1786 w 2325"/>
                <a:gd name="T25" fmla="*/ 141 h 397"/>
                <a:gd name="T26" fmla="*/ 1985 w 2325"/>
                <a:gd name="T27" fmla="*/ 85 h 397"/>
                <a:gd name="T28" fmla="*/ 2070 w 2325"/>
                <a:gd name="T29" fmla="*/ 170 h 397"/>
                <a:gd name="T30" fmla="*/ 2240 w 2325"/>
                <a:gd name="T31" fmla="*/ 198 h 397"/>
                <a:gd name="T32" fmla="*/ 2325 w 2325"/>
                <a:gd name="T33" fmla="*/ 85 h 397"/>
                <a:gd name="T34" fmla="*/ 2325 w 2325"/>
                <a:gd name="T35" fmla="*/ 312 h 397"/>
                <a:gd name="T36" fmla="*/ 0 w 2325"/>
                <a:gd name="T37" fmla="*/ 3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5" h="397">
                  <a:moveTo>
                    <a:pt x="0" y="397"/>
                  </a:moveTo>
                  <a:lnTo>
                    <a:pt x="0" y="85"/>
                  </a:lnTo>
                  <a:lnTo>
                    <a:pt x="312" y="226"/>
                  </a:lnTo>
                  <a:lnTo>
                    <a:pt x="425" y="141"/>
                  </a:lnTo>
                  <a:lnTo>
                    <a:pt x="454" y="56"/>
                  </a:lnTo>
                  <a:lnTo>
                    <a:pt x="595" y="170"/>
                  </a:lnTo>
                  <a:lnTo>
                    <a:pt x="822" y="85"/>
                  </a:lnTo>
                  <a:lnTo>
                    <a:pt x="936" y="255"/>
                  </a:lnTo>
                  <a:lnTo>
                    <a:pt x="1162" y="198"/>
                  </a:lnTo>
                  <a:lnTo>
                    <a:pt x="1248" y="113"/>
                  </a:lnTo>
                  <a:lnTo>
                    <a:pt x="1389" y="198"/>
                  </a:lnTo>
                  <a:lnTo>
                    <a:pt x="1644" y="0"/>
                  </a:lnTo>
                  <a:lnTo>
                    <a:pt x="1786" y="141"/>
                  </a:lnTo>
                  <a:lnTo>
                    <a:pt x="1985" y="85"/>
                  </a:lnTo>
                  <a:lnTo>
                    <a:pt x="2070" y="170"/>
                  </a:lnTo>
                  <a:lnTo>
                    <a:pt x="2240" y="198"/>
                  </a:lnTo>
                  <a:lnTo>
                    <a:pt x="2325" y="85"/>
                  </a:lnTo>
                  <a:lnTo>
                    <a:pt x="2325" y="312"/>
                  </a:lnTo>
                  <a:lnTo>
                    <a:pt x="0" y="312"/>
                  </a:lnTo>
                </a:path>
              </a:pathLst>
            </a:custGeom>
            <a:solidFill>
              <a:srgbClr val="FFFF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sp>
          <p:nvSpPr>
            <p:cNvPr id="8" name="Freeform 51"/>
            <p:cNvSpPr>
              <a:spLocks/>
            </p:cNvSpPr>
            <p:nvPr/>
          </p:nvSpPr>
          <p:spPr bwMode="auto">
            <a:xfrm>
              <a:off x="342" y="2273"/>
              <a:ext cx="2721" cy="256"/>
            </a:xfrm>
            <a:custGeom>
              <a:avLst/>
              <a:gdLst>
                <a:gd name="T0" fmla="*/ 0 w 2721"/>
                <a:gd name="T1" fmla="*/ 85 h 256"/>
                <a:gd name="T2" fmla="*/ 368 w 2721"/>
                <a:gd name="T3" fmla="*/ 227 h 256"/>
                <a:gd name="T4" fmla="*/ 482 w 2721"/>
                <a:gd name="T5" fmla="*/ 142 h 256"/>
                <a:gd name="T6" fmla="*/ 538 w 2721"/>
                <a:gd name="T7" fmla="*/ 57 h 256"/>
                <a:gd name="T8" fmla="*/ 708 w 2721"/>
                <a:gd name="T9" fmla="*/ 170 h 256"/>
                <a:gd name="T10" fmla="*/ 964 w 2721"/>
                <a:gd name="T11" fmla="*/ 85 h 256"/>
                <a:gd name="T12" fmla="*/ 1105 w 2721"/>
                <a:gd name="T13" fmla="*/ 256 h 256"/>
                <a:gd name="T14" fmla="*/ 1361 w 2721"/>
                <a:gd name="T15" fmla="*/ 199 h 256"/>
                <a:gd name="T16" fmla="*/ 1446 w 2721"/>
                <a:gd name="T17" fmla="*/ 114 h 256"/>
                <a:gd name="T18" fmla="*/ 1644 w 2721"/>
                <a:gd name="T19" fmla="*/ 199 h 256"/>
                <a:gd name="T20" fmla="*/ 1928 w 2721"/>
                <a:gd name="T21" fmla="*/ 0 h 256"/>
                <a:gd name="T22" fmla="*/ 2098 w 2721"/>
                <a:gd name="T23" fmla="*/ 142 h 256"/>
                <a:gd name="T24" fmla="*/ 2324 w 2721"/>
                <a:gd name="T25" fmla="*/ 85 h 256"/>
                <a:gd name="T26" fmla="*/ 2438 w 2721"/>
                <a:gd name="T27" fmla="*/ 170 h 256"/>
                <a:gd name="T28" fmla="*/ 2636 w 2721"/>
                <a:gd name="T29" fmla="*/ 199 h 256"/>
                <a:gd name="T30" fmla="*/ 2721 w 2721"/>
                <a:gd name="T31" fmla="*/ 8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1" h="256">
                  <a:moveTo>
                    <a:pt x="0" y="85"/>
                  </a:moveTo>
                  <a:lnTo>
                    <a:pt x="368" y="227"/>
                  </a:lnTo>
                  <a:lnTo>
                    <a:pt x="482" y="142"/>
                  </a:lnTo>
                  <a:lnTo>
                    <a:pt x="538" y="57"/>
                  </a:lnTo>
                  <a:lnTo>
                    <a:pt x="708" y="170"/>
                  </a:lnTo>
                  <a:lnTo>
                    <a:pt x="964" y="85"/>
                  </a:lnTo>
                  <a:lnTo>
                    <a:pt x="1105" y="256"/>
                  </a:lnTo>
                  <a:lnTo>
                    <a:pt x="1361" y="199"/>
                  </a:lnTo>
                  <a:lnTo>
                    <a:pt x="1446" y="114"/>
                  </a:lnTo>
                  <a:lnTo>
                    <a:pt x="1644" y="199"/>
                  </a:lnTo>
                  <a:lnTo>
                    <a:pt x="1928" y="0"/>
                  </a:lnTo>
                  <a:lnTo>
                    <a:pt x="2098" y="142"/>
                  </a:lnTo>
                  <a:lnTo>
                    <a:pt x="2324" y="85"/>
                  </a:lnTo>
                  <a:lnTo>
                    <a:pt x="2438" y="170"/>
                  </a:lnTo>
                  <a:lnTo>
                    <a:pt x="2636" y="199"/>
                  </a:lnTo>
                  <a:lnTo>
                    <a:pt x="2721" y="85"/>
                  </a:ln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ko-KR" altLang="en-US"/>
            </a:p>
          </p:txBody>
        </p:sp>
      </p:gr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265" y="3797298"/>
            <a:ext cx="1688455" cy="2626571"/>
          </a:xfrm>
          <a:prstGeom prst="rect">
            <a:avLst/>
          </a:prstGeom>
          <a:solidFill>
            <a:schemeClr val="bg1"/>
          </a:solidFill>
          <a:ln>
            <a:noFill/>
          </a:ln>
          <a:effectLst>
            <a:outerShdw blurRad="50800" dist="38100" dir="2700000" algn="tl" rotWithShape="0">
              <a:prstClr val="black">
                <a:alpha val="40000"/>
              </a:prstClr>
            </a:outerShdw>
          </a:effectLst>
        </p:spPr>
      </p:pic>
      <p:grpSp>
        <p:nvGrpSpPr>
          <p:cNvPr id="12" name="Group 11"/>
          <p:cNvGrpSpPr/>
          <p:nvPr/>
        </p:nvGrpSpPr>
        <p:grpSpPr>
          <a:xfrm>
            <a:off x="2051720" y="764705"/>
            <a:ext cx="6552728" cy="4345879"/>
            <a:chOff x="2051720" y="764705"/>
            <a:chExt cx="6552728" cy="4345879"/>
          </a:xfrm>
        </p:grpSpPr>
        <p:sp>
          <p:nvSpPr>
            <p:cNvPr id="5" name="Rectangle 4"/>
            <p:cNvSpPr/>
            <p:nvPr/>
          </p:nvSpPr>
          <p:spPr>
            <a:xfrm>
              <a:off x="2771800" y="764705"/>
              <a:ext cx="3024336" cy="482600"/>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ko-KR" sz="1300" b="1" dirty="0" smtClean="0">
                  <a:solidFill>
                    <a:schemeClr val="tx1"/>
                  </a:solidFill>
                  <a:latin typeface="Arial" pitchFamily="34" charset="0"/>
                  <a:cs typeface="Arial" pitchFamily="34" charset="0"/>
                </a:rPr>
                <a:t>Assumptions based on statistics – Yes/No Distribution</a:t>
              </a:r>
            </a:p>
          </p:txBody>
        </p:sp>
        <p:cxnSp>
          <p:nvCxnSpPr>
            <p:cNvPr id="10" name="Straight Connector 9"/>
            <p:cNvCxnSpPr>
              <a:endCxn id="5" idx="2"/>
            </p:cNvCxnSpPr>
            <p:nvPr/>
          </p:nvCxnSpPr>
          <p:spPr>
            <a:xfrm flipV="1">
              <a:off x="2555776" y="1247305"/>
              <a:ext cx="1728192" cy="48307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5" idx="2"/>
            </p:cNvCxnSpPr>
            <p:nvPr/>
          </p:nvCxnSpPr>
          <p:spPr>
            <a:xfrm flipV="1">
              <a:off x="4211960" y="1247305"/>
              <a:ext cx="72008" cy="48307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5" idx="2"/>
            </p:cNvCxnSpPr>
            <p:nvPr/>
          </p:nvCxnSpPr>
          <p:spPr>
            <a:xfrm flipH="1" flipV="1">
              <a:off x="4283968" y="1247305"/>
              <a:ext cx="1341648" cy="48307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5" idx="2"/>
            </p:cNvCxnSpPr>
            <p:nvPr/>
          </p:nvCxnSpPr>
          <p:spPr>
            <a:xfrm flipH="1" flipV="1">
              <a:off x="4283968" y="1247305"/>
              <a:ext cx="3213856" cy="48307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5" idx="2"/>
            </p:cNvCxnSpPr>
            <p:nvPr/>
          </p:nvCxnSpPr>
          <p:spPr>
            <a:xfrm flipH="1" flipV="1">
              <a:off x="4283968" y="1247305"/>
              <a:ext cx="4320480" cy="48307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2051720" y="4084352"/>
              <a:ext cx="3744416" cy="1026232"/>
              <a:chOff x="2051720" y="4084352"/>
              <a:chExt cx="3744416" cy="1026232"/>
            </a:xfrm>
          </p:grpSpPr>
          <p:sp>
            <p:nvSpPr>
              <p:cNvPr id="28" name="Rectangle 27"/>
              <p:cNvSpPr/>
              <p:nvPr/>
            </p:nvSpPr>
            <p:spPr>
              <a:xfrm>
                <a:off x="2771800" y="4084352"/>
                <a:ext cx="3024336" cy="482600"/>
              </a:xfrm>
              <a:prstGeom prst="rect">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ko-KR" sz="1300" b="1" dirty="0" smtClean="0">
                    <a:solidFill>
                      <a:schemeClr val="tx1"/>
                    </a:solidFill>
                    <a:latin typeface="Arial" pitchFamily="34" charset="0"/>
                    <a:cs typeface="Arial" pitchFamily="34" charset="0"/>
                  </a:rPr>
                  <a:t>Forecasts – Simulation results of the hole for all players </a:t>
                </a:r>
              </a:p>
            </p:txBody>
          </p:sp>
          <p:cxnSp>
            <p:nvCxnSpPr>
              <p:cNvPr id="29" name="Straight Connector 28"/>
              <p:cNvCxnSpPr>
                <a:stCxn id="1026" idx="3"/>
                <a:endCxn id="28" idx="2"/>
              </p:cNvCxnSpPr>
              <p:nvPr/>
            </p:nvCxnSpPr>
            <p:spPr>
              <a:xfrm flipV="1">
                <a:off x="2051720" y="4566952"/>
                <a:ext cx="2232248" cy="54363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9" name="Rectangular Callout 8"/>
          <p:cNvSpPr/>
          <p:nvPr/>
        </p:nvSpPr>
        <p:spPr>
          <a:xfrm>
            <a:off x="4004026" y="1920829"/>
            <a:ext cx="4572000" cy="1446550"/>
          </a:xfrm>
          <a:prstGeom prst="wedgeRectCallout">
            <a:avLst>
              <a:gd name="adj1" fmla="val -57197"/>
              <a:gd name="adj2" fmla="val -18591"/>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=IF(F7&gt;200, VLOOKUP($B7,'Second shot'!$B$2:$AB$26,12,0), IF(AND(F7&gt;175, F7&lt;=200), VLOOKUP($B7,'Second shot'!$B$2:$AB$26,15,0),  IF(AND(F7&gt;150, F7&lt;=175), VLOOKUP($B7,'Second shot'!$B$2:$AB$26,18,0),  IF(AND(F7&gt;125, F7&lt;=150), VLOOKUP($B7,'Second shot'!$B$2:$AB$26,21,0),  IF(AND(F7&gt;100, F7&lt;=125), VLOOKUP($B7,'Second shot'!$B$2:$AB$26,23,0), VLOOKUP($B7,'Second shot'!$B$2:$AB$26,25,0))))))/100</a:t>
            </a:r>
            <a:endParaRPr lang="ko-KR" altLang="en-US" sz="11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81682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xit" presetSubtype="0" fill="hold" grpId="1" nodeType="withEffect">
                                  <p:stCondLst>
                                    <p:cond delay="0"/>
                                  </p:stCondLst>
                                  <p:childTnLst>
                                    <p:animEffect transition="out" filter="fade">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6764" y="1669544"/>
            <a:ext cx="5501020" cy="4423752"/>
          </a:xfrm>
          <a:prstGeom prst="rect">
            <a:avLst/>
          </a:prstGeom>
          <a:solidFill>
            <a:schemeClr val="bg1"/>
          </a:solidFill>
          <a:ln>
            <a:noFill/>
          </a:ln>
          <a:effectLst>
            <a:outerShdw blurRad="50800" dist="38100" dir="2700000" algn="tl" rotWithShape="0">
              <a:prstClr val="black">
                <a:alpha val="40000"/>
              </a:prstClr>
            </a:outerShdw>
          </a:effectLst>
          <a:extLst/>
        </p:spPr>
      </p:pic>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Crystal Ball </a:t>
            </a:r>
            <a:r>
              <a:rPr lang="en-GB" altLang="ko-KR" dirty="0" smtClean="0"/>
              <a:t>Simulation (3/4)</a:t>
            </a:r>
            <a:endParaRPr lang="ko-KR" altLang="en-US" dirty="0"/>
          </a:p>
        </p:txBody>
      </p:sp>
      <p:sp>
        <p:nvSpPr>
          <p:cNvPr id="12" name="TextBox 11"/>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Simulation Result</a:t>
            </a:r>
            <a:endParaRPr lang="ko-KR" altLang="en-US" sz="2400" b="1" i="1" dirty="0">
              <a:latin typeface="Arial" pitchFamily="34" charset="0"/>
              <a:cs typeface="Arial" pitchFamily="34" charset="0"/>
            </a:endParaRPr>
          </a:p>
        </p:txBody>
      </p:sp>
      <p:pic>
        <p:nvPicPr>
          <p:cNvPr id="5" name="Picture 4"/>
          <p:cNvPicPr preferRelativeResize="0">
            <a:picLocks/>
          </p:cNvPicPr>
          <p:nvPr/>
        </p:nvPicPr>
        <p:blipFill>
          <a:blip r:embed="rId3" cstate="print"/>
          <a:srcRect/>
          <a:stretch>
            <a:fillRect/>
          </a:stretch>
        </p:blipFill>
        <p:spPr bwMode="auto">
          <a:xfrm>
            <a:off x="107950" y="2079845"/>
            <a:ext cx="1778441" cy="968987"/>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pic>
      <p:pic>
        <p:nvPicPr>
          <p:cNvPr id="6" name="Picture 5"/>
          <p:cNvPicPr preferRelativeResize="0">
            <a:picLocks/>
          </p:cNvPicPr>
          <p:nvPr/>
        </p:nvPicPr>
        <p:blipFill>
          <a:blip r:embed="rId4" cstate="print"/>
          <a:srcRect/>
          <a:stretch>
            <a:fillRect/>
          </a:stretch>
        </p:blipFill>
        <p:spPr bwMode="auto">
          <a:xfrm>
            <a:off x="371831" y="2655324"/>
            <a:ext cx="1778441" cy="968987"/>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pic>
      <p:pic>
        <p:nvPicPr>
          <p:cNvPr id="23" name="Picture 22"/>
          <p:cNvPicPr preferRelativeResize="0">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5712" y="3230803"/>
            <a:ext cx="1778441" cy="968987"/>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26" name="Picture 25"/>
          <p:cNvPicPr preferRelativeResize="0">
            <a:picLocks/>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9592" y="3806283"/>
            <a:ext cx="1778441" cy="968987"/>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pic>
      <p:sp>
        <p:nvSpPr>
          <p:cNvPr id="22" name="Right Brace 21"/>
          <p:cNvSpPr/>
          <p:nvPr/>
        </p:nvSpPr>
        <p:spPr>
          <a:xfrm rot="5400000">
            <a:off x="1361363" y="3623155"/>
            <a:ext cx="361458" cy="2747447"/>
          </a:xfrm>
          <a:prstGeom prst="rightBrace">
            <a:avLst>
              <a:gd name="adj1" fmla="val 8333"/>
              <a:gd name="adj2" fmla="val 4966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27" name="TextBox 26"/>
          <p:cNvSpPr txBox="1"/>
          <p:nvPr/>
        </p:nvSpPr>
        <p:spPr>
          <a:xfrm>
            <a:off x="242284" y="5220489"/>
            <a:ext cx="2664296" cy="584775"/>
          </a:xfrm>
          <a:prstGeom prst="rect">
            <a:avLst/>
          </a:prstGeom>
          <a:noFill/>
        </p:spPr>
        <p:txBody>
          <a:bodyPr wrap="square" rtlCol="0">
            <a:spAutoFit/>
          </a:bodyPr>
          <a:lstStyle/>
          <a:p>
            <a:r>
              <a:rPr lang="en-US" altLang="ko-KR" sz="1600" b="1" dirty="0" smtClean="0">
                <a:latin typeface="Arial" pitchFamily="34" charset="0"/>
                <a:cs typeface="Arial" pitchFamily="34" charset="0"/>
              </a:rPr>
              <a:t>Simulation completed for 24 players, for 18 holes</a:t>
            </a:r>
            <a:endParaRPr lang="ko-KR" altLang="en-US" sz="1600" b="1" dirty="0">
              <a:latin typeface="Arial" pitchFamily="34" charset="0"/>
              <a:cs typeface="Arial" pitchFamily="34" charset="0"/>
            </a:endParaRPr>
          </a:p>
        </p:txBody>
      </p:sp>
      <p:sp>
        <p:nvSpPr>
          <p:cNvPr id="29" name="Isosceles Triangle 28"/>
          <p:cNvSpPr/>
          <p:nvPr/>
        </p:nvSpPr>
        <p:spPr>
          <a:xfrm rot="16200000" flipV="1">
            <a:off x="1265319" y="3696981"/>
            <a:ext cx="3884014" cy="368877"/>
          </a:xfrm>
          <a:prstGeom prst="triangle">
            <a:avLst/>
          </a:prstGeom>
          <a:solidFill>
            <a:schemeClr val="tx1">
              <a:lumMod val="50000"/>
              <a:lumOff val="50000"/>
            </a:schemeClr>
          </a:solidFill>
        </p:spPr>
        <p:txBody>
          <a:bodyPr wrap="square" rtlCol="0">
            <a:noAutofit/>
          </a:bodyPr>
          <a:lstStyle/>
          <a:p>
            <a:endParaRPr lang="ko-KR" altLang="en-US" sz="2400" b="1" i="1">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113932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Crystal Ball </a:t>
            </a:r>
            <a:r>
              <a:rPr lang="en-GB" altLang="ko-KR" dirty="0" smtClean="0"/>
              <a:t>Simulation (4/4)</a:t>
            </a:r>
            <a:endParaRPr lang="ko-KR" altLang="en-US" dirty="0"/>
          </a:p>
        </p:txBody>
      </p:sp>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 y="1531392"/>
            <a:ext cx="6205437" cy="3744416"/>
          </a:xfrm>
          <a:prstGeom prst="rect">
            <a:avLst/>
          </a:prstGeom>
          <a:solidFill>
            <a:schemeClr val="bg1"/>
          </a:solidFill>
          <a:ln w="9525">
            <a:solidFill>
              <a:schemeClr val="accent1"/>
            </a:solidFill>
            <a:miter lim="800000"/>
            <a:headEnd/>
            <a:tailEnd/>
          </a:ln>
          <a:effectLst>
            <a:outerShdw blurRad="50800" dist="38100" dir="2700000" algn="tl" rotWithShape="0">
              <a:prstClr val="black">
                <a:alpha val="40000"/>
              </a:prstClr>
            </a:outerShdw>
          </a:effec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5389587"/>
            <a:ext cx="3390900" cy="847725"/>
          </a:xfrm>
          <a:prstGeom prst="rect">
            <a:avLst/>
          </a:prstGeom>
          <a:solidFill>
            <a:schemeClr val="bg1"/>
          </a:solidFill>
          <a:ln w="9525">
            <a:solidFill>
              <a:schemeClr val="accent1"/>
            </a:solidFill>
            <a:miter lim="800000"/>
            <a:headEnd/>
            <a:tailEnd/>
          </a:ln>
          <a:effectLst>
            <a:outerShdw blurRad="50800" dist="38100" dir="2700000" algn="tl" rotWithShape="0">
              <a:prstClr val="black">
                <a:alpha val="40000"/>
              </a:prstClr>
            </a:outerShdw>
          </a:effectLst>
        </p:spPr>
      </p:pic>
      <p:sp>
        <p:nvSpPr>
          <p:cNvPr id="8" name="TextBox 7"/>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Simulation Error Analysis</a:t>
            </a:r>
            <a:endParaRPr lang="ko-KR" altLang="en-US" sz="2400" b="1" i="1" dirty="0">
              <a:latin typeface="Arial" pitchFamily="34" charset="0"/>
              <a:cs typeface="Arial" pitchFamily="34" charset="0"/>
            </a:endParaRPr>
          </a:p>
        </p:txBody>
      </p:sp>
      <p:sp>
        <p:nvSpPr>
          <p:cNvPr id="7" name="TextBox 4"/>
          <p:cNvSpPr txBox="1"/>
          <p:nvPr/>
        </p:nvSpPr>
        <p:spPr>
          <a:xfrm>
            <a:off x="6351487" y="1492329"/>
            <a:ext cx="2710409" cy="4816991"/>
          </a:xfrm>
          <a:prstGeom prst="rect">
            <a:avLst/>
          </a:prstGeom>
          <a:noFill/>
        </p:spPr>
        <p:txBody>
          <a:bodyPr wrap="square" lIns="72000" rIns="36000" rtlCol="0">
            <a:no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177800" indent="-177800">
              <a:spcBef>
                <a:spcPct val="20000"/>
              </a:spcBef>
              <a:spcAft>
                <a:spcPct val="0"/>
              </a:spcAft>
              <a:buFont typeface="Wingdings" pitchFamily="2" charset="2"/>
              <a:buChar char="§"/>
            </a:pPr>
            <a:r>
              <a:rPr lang="en-US" altLang="ko-KR" sz="1400" dirty="0" smtClean="0">
                <a:latin typeface="Arial" pitchFamily="34" charset="0"/>
                <a:cs typeface="Arial" pitchFamily="34" charset="0"/>
              </a:rPr>
              <a:t>Based on MAPE, the result of par 4 holes is pretty accurate (2.35%). However MAPEs for par 3 holes and par 5 holes are about 10%</a:t>
            </a:r>
          </a:p>
          <a:p>
            <a:pPr marL="447675" lvl="1" indent="-266700">
              <a:spcBef>
                <a:spcPct val="20000"/>
              </a:spcBef>
              <a:spcAft>
                <a:spcPct val="0"/>
              </a:spcAft>
              <a:buFont typeface="Wingdings" pitchFamily="2" charset="2"/>
              <a:buChar char="ü"/>
            </a:pPr>
            <a:r>
              <a:rPr lang="en-US" altLang="ko-KR" sz="1300" dirty="0" smtClean="0">
                <a:latin typeface="Arial" pitchFamily="34" charset="0"/>
                <a:cs typeface="Arial" pitchFamily="34" charset="0"/>
              </a:rPr>
              <a:t>Par 3 holes : We used fairway shot accuracy from tee shot. However, pro golfers’ tee shots on par 3 holes would be much accurate than the average iron shots.</a:t>
            </a:r>
          </a:p>
          <a:p>
            <a:pPr marL="447675" lvl="1" indent="-266700">
              <a:spcBef>
                <a:spcPct val="20000"/>
              </a:spcBef>
              <a:spcAft>
                <a:spcPct val="0"/>
              </a:spcAft>
              <a:buFont typeface="Wingdings" pitchFamily="2" charset="2"/>
              <a:buChar char="ü"/>
            </a:pPr>
            <a:r>
              <a:rPr lang="en-US" altLang="ko-KR" sz="1300" dirty="0" smtClean="0">
                <a:latin typeface="Arial" pitchFamily="34" charset="0"/>
                <a:cs typeface="Arial" pitchFamily="34" charset="0"/>
              </a:rPr>
              <a:t>Par 5 holes : Pro golfers strategically choose to go for the green with the 2</a:t>
            </a:r>
            <a:r>
              <a:rPr lang="en-US" altLang="ko-KR" sz="1300" baseline="30000" dirty="0" smtClean="0">
                <a:latin typeface="Arial" pitchFamily="34" charset="0"/>
                <a:cs typeface="Arial" pitchFamily="34" charset="0"/>
              </a:rPr>
              <a:t>nd</a:t>
            </a:r>
            <a:r>
              <a:rPr lang="en-US" altLang="ko-KR" sz="1300" dirty="0" smtClean="0">
                <a:latin typeface="Arial" pitchFamily="34" charset="0"/>
                <a:cs typeface="Arial" pitchFamily="34" charset="0"/>
              </a:rPr>
              <a:t> shot or 3</a:t>
            </a:r>
            <a:r>
              <a:rPr lang="en-US" altLang="ko-KR" sz="1300" baseline="30000" dirty="0" smtClean="0">
                <a:latin typeface="Arial" pitchFamily="34" charset="0"/>
                <a:cs typeface="Arial" pitchFamily="34" charset="0"/>
              </a:rPr>
              <a:t>rd</a:t>
            </a:r>
            <a:r>
              <a:rPr lang="en-US" altLang="ko-KR" sz="1300" dirty="0" smtClean="0">
                <a:latin typeface="Arial" pitchFamily="34" charset="0"/>
                <a:cs typeface="Arial" pitchFamily="34" charset="0"/>
              </a:rPr>
              <a:t> one. Thus, actual putting distance would be much shorter than the simulation result.</a:t>
            </a:r>
          </a:p>
          <a:p>
            <a:pPr marL="177800" lvl="1" indent="-177800">
              <a:spcBef>
                <a:spcPct val="20000"/>
              </a:spcBef>
              <a:spcAft>
                <a:spcPct val="0"/>
              </a:spcAft>
              <a:buFont typeface="Wingdings" pitchFamily="2" charset="2"/>
              <a:buChar char="§"/>
            </a:pPr>
            <a:r>
              <a:rPr lang="en-US" altLang="ko-KR" sz="1400" dirty="0" smtClean="0">
                <a:solidFill>
                  <a:prstClr val="black"/>
                </a:solidFill>
                <a:latin typeface="Arial" pitchFamily="34" charset="0"/>
                <a:cs typeface="Arial" pitchFamily="34" charset="0"/>
              </a:rPr>
              <a:t>But we can still use this simulation result due to the characteristics of match-play game format</a:t>
            </a:r>
          </a:p>
        </p:txBody>
      </p:sp>
      <p:sp>
        <p:nvSpPr>
          <p:cNvPr id="4" name="Rectangle 3"/>
          <p:cNvSpPr/>
          <p:nvPr/>
        </p:nvSpPr>
        <p:spPr>
          <a:xfrm>
            <a:off x="2771800" y="5389587"/>
            <a:ext cx="727050" cy="847725"/>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030953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720906"/>
            <a:ext cx="4320034" cy="250018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normAutofit/>
          </a:bodyPr>
          <a:lstStyle/>
          <a:p>
            <a:r>
              <a:rPr lang="en-GB" altLang="ko-KR" dirty="0"/>
              <a:t>Develop </a:t>
            </a:r>
            <a:r>
              <a:rPr lang="en-GB" altLang="ko-KR" dirty="0" smtClean="0"/>
              <a:t>Solver Model (1/3)</a:t>
            </a:r>
            <a:endParaRPr lang="ko-KR" altLang="en-US" dirty="0"/>
          </a:p>
        </p:txBody>
      </p:sp>
      <p:sp>
        <p:nvSpPr>
          <p:cNvPr id="9" name="TextBox 8"/>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Modeling Methodology</a:t>
            </a:r>
            <a:endParaRPr lang="ko-KR" altLang="en-US" sz="2400" b="1" i="1" dirty="0">
              <a:latin typeface="Arial" pitchFamily="34" charset="0"/>
              <a:cs typeface="Arial" pitchFamily="34" charset="0"/>
            </a:endParaRPr>
          </a:p>
        </p:txBody>
      </p:sp>
      <p:sp>
        <p:nvSpPr>
          <p:cNvPr id="12" name="Rectangle 11"/>
          <p:cNvSpPr/>
          <p:nvPr/>
        </p:nvSpPr>
        <p:spPr>
          <a:xfrm>
            <a:off x="179512" y="2721084"/>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solidFill>
                  <a:schemeClr val="tx1"/>
                </a:solidFill>
                <a:latin typeface="Arial" pitchFamily="34" charset="0"/>
                <a:cs typeface="Arial" pitchFamily="34" charset="0"/>
              </a:rPr>
              <a:t>Decision Variables</a:t>
            </a:r>
            <a:endParaRPr lang="ko-KR" altLang="en-US" sz="1500" b="1" dirty="0">
              <a:solidFill>
                <a:schemeClr val="tx1"/>
              </a:solidFill>
              <a:latin typeface="Arial" pitchFamily="34" charset="0"/>
              <a:cs typeface="Arial" pitchFamily="34" charset="0"/>
            </a:endParaRPr>
          </a:p>
        </p:txBody>
      </p:sp>
      <p:sp>
        <p:nvSpPr>
          <p:cNvPr id="13" name="Rectangle 12"/>
          <p:cNvSpPr/>
          <p:nvPr/>
        </p:nvSpPr>
        <p:spPr>
          <a:xfrm>
            <a:off x="179512" y="3825207"/>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Solving Method</a:t>
            </a:r>
            <a:endParaRPr lang="ko-KR" altLang="en-US" sz="1500" b="1" dirty="0">
              <a:latin typeface="Arial" pitchFamily="34" charset="0"/>
              <a:cs typeface="Arial" pitchFamily="34" charset="0"/>
            </a:endParaRPr>
          </a:p>
        </p:txBody>
      </p:sp>
      <p:sp>
        <p:nvSpPr>
          <p:cNvPr id="14" name="TextBox 13"/>
          <p:cNvSpPr txBox="1"/>
          <p:nvPr/>
        </p:nvSpPr>
        <p:spPr>
          <a:xfrm>
            <a:off x="2267744" y="2721084"/>
            <a:ext cx="2304256" cy="738664"/>
          </a:xfrm>
          <a:prstGeom prst="rect">
            <a:avLst/>
          </a:prstGeom>
          <a:noFill/>
        </p:spPr>
        <p:txBody>
          <a:bodyPr wrap="square" rtlCol="0">
            <a:spAutoFit/>
          </a:bodyPr>
          <a:lstStyle>
            <a:defPPr>
              <a:defRPr lang="ko-KR"/>
            </a:defPPr>
            <a:lvl1pPr marL="176213" indent="-176213">
              <a:buFont typeface="Wingdings" pitchFamily="2" charset="2"/>
              <a:buChar char="§"/>
              <a:defRPr sz="1400">
                <a:latin typeface="Arial" pitchFamily="34" charset="0"/>
                <a:cs typeface="Arial" pitchFamily="34" charset="0"/>
              </a:defRPr>
            </a:lvl1pPr>
          </a:lstStyle>
          <a:p>
            <a:r>
              <a:rPr lang="en-US" altLang="ko-KR" dirty="0"/>
              <a:t>Which player of Team USA play with player of Team Europe</a:t>
            </a:r>
            <a:endParaRPr lang="ko-KR" altLang="en-US" dirty="0"/>
          </a:p>
        </p:txBody>
      </p:sp>
      <p:sp>
        <p:nvSpPr>
          <p:cNvPr id="15" name="TextBox 14"/>
          <p:cNvSpPr txBox="1"/>
          <p:nvPr/>
        </p:nvSpPr>
        <p:spPr>
          <a:xfrm>
            <a:off x="2267744" y="3841303"/>
            <a:ext cx="2304256" cy="307777"/>
          </a:xfrm>
          <a:prstGeom prst="rect">
            <a:avLst/>
          </a:prstGeom>
          <a:noFill/>
        </p:spPr>
        <p:txBody>
          <a:bodyPr wrap="square" rtlCol="0">
            <a:spAutoFit/>
          </a:bodyPr>
          <a:lstStyle>
            <a:defPPr>
              <a:defRPr lang="ko-KR"/>
            </a:defPPr>
            <a:lvl1pPr marL="176213" indent="-176213">
              <a:buFont typeface="Wingdings" pitchFamily="2" charset="2"/>
              <a:buChar char="§"/>
              <a:defRPr sz="1400">
                <a:latin typeface="Arial" pitchFamily="34" charset="0"/>
                <a:cs typeface="Arial" pitchFamily="34" charset="0"/>
              </a:defRPr>
            </a:lvl1pPr>
          </a:lstStyle>
          <a:p>
            <a:r>
              <a:rPr lang="en-US" altLang="ko-KR" dirty="0"/>
              <a:t>Evolutionary Solver</a:t>
            </a:r>
            <a:endParaRPr lang="ko-KR" altLang="en-US" dirty="0"/>
          </a:p>
        </p:txBody>
      </p:sp>
      <p:sp>
        <p:nvSpPr>
          <p:cNvPr id="16" name="Rectangle 15"/>
          <p:cNvSpPr/>
          <p:nvPr/>
        </p:nvSpPr>
        <p:spPr>
          <a:xfrm>
            <a:off x="179512" y="1616961"/>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Objective</a:t>
            </a:r>
            <a:endParaRPr lang="ko-KR" altLang="en-US" sz="1500" b="1" dirty="0">
              <a:solidFill>
                <a:schemeClr val="tx1"/>
              </a:solidFill>
              <a:latin typeface="Arial" pitchFamily="34" charset="0"/>
              <a:cs typeface="Arial" pitchFamily="34" charset="0"/>
            </a:endParaRPr>
          </a:p>
        </p:txBody>
      </p:sp>
      <p:sp>
        <p:nvSpPr>
          <p:cNvPr id="17" name="TextBox 16"/>
          <p:cNvSpPr txBox="1"/>
          <p:nvPr/>
        </p:nvSpPr>
        <p:spPr>
          <a:xfrm>
            <a:off x="2267744" y="1616961"/>
            <a:ext cx="2304256" cy="738664"/>
          </a:xfrm>
          <a:prstGeom prst="rect">
            <a:avLst/>
          </a:prstGeom>
          <a:noFill/>
        </p:spPr>
        <p:txBody>
          <a:bodyPr wrap="square" rtlCol="0">
            <a:spAutoFit/>
          </a:bodyPr>
          <a:lstStyle/>
          <a:p>
            <a:pPr marL="176213" indent="-176213">
              <a:buFont typeface="Wingdings" pitchFamily="2" charset="2"/>
              <a:buChar char="§"/>
            </a:pPr>
            <a:r>
              <a:rPr lang="en-US" altLang="ko-KR" sz="1400" dirty="0" smtClean="0">
                <a:latin typeface="Arial" pitchFamily="34" charset="0"/>
                <a:cs typeface="Arial" pitchFamily="34" charset="0"/>
              </a:rPr>
              <a:t>Find a match-up that Team USA beats Team Europe.</a:t>
            </a:r>
            <a:endParaRPr lang="ko-KR" altLang="en-US" sz="1400" dirty="0">
              <a:latin typeface="Arial" pitchFamily="34" charset="0"/>
              <a:cs typeface="Arial" pitchFamily="34" charset="0"/>
            </a:endParaRPr>
          </a:p>
        </p:txBody>
      </p:sp>
      <p:sp>
        <p:nvSpPr>
          <p:cNvPr id="18" name="Rectangle 17"/>
          <p:cNvSpPr/>
          <p:nvPr/>
        </p:nvSpPr>
        <p:spPr>
          <a:xfrm>
            <a:off x="179512" y="4929329"/>
            <a:ext cx="2087786" cy="720080"/>
          </a:xfrm>
          <a:prstGeom prst="rect">
            <a:avLst/>
          </a:prstGeom>
          <a:solidFill>
            <a:schemeClr val="bg1">
              <a:lumMod val="75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Constraints</a:t>
            </a:r>
            <a:endParaRPr lang="ko-KR" altLang="en-US" sz="1500" b="1" dirty="0">
              <a:latin typeface="Arial" pitchFamily="34" charset="0"/>
              <a:cs typeface="Arial" pitchFamily="34" charset="0"/>
            </a:endParaRPr>
          </a:p>
        </p:txBody>
      </p:sp>
      <p:sp>
        <p:nvSpPr>
          <p:cNvPr id="19" name="TextBox 18"/>
          <p:cNvSpPr txBox="1"/>
          <p:nvPr/>
        </p:nvSpPr>
        <p:spPr>
          <a:xfrm>
            <a:off x="2267744" y="4929329"/>
            <a:ext cx="3096344" cy="954107"/>
          </a:xfrm>
          <a:prstGeom prst="rect">
            <a:avLst/>
          </a:prstGeom>
          <a:noFill/>
        </p:spPr>
        <p:txBody>
          <a:bodyPr wrap="square" rtlCol="0">
            <a:spAutoFit/>
          </a:bodyPr>
          <a:lstStyle>
            <a:defPPr>
              <a:defRPr lang="ko-KR"/>
            </a:defPPr>
            <a:lvl1pPr marL="176213" indent="-176213">
              <a:buFont typeface="Wingdings" pitchFamily="2" charset="2"/>
              <a:buChar char="§"/>
              <a:defRPr sz="1400">
                <a:latin typeface="Arial" pitchFamily="34" charset="0"/>
                <a:cs typeface="Arial" pitchFamily="34" charset="0"/>
              </a:defRPr>
            </a:lvl1pPr>
          </a:lstStyle>
          <a:p>
            <a:r>
              <a:rPr lang="en-US" altLang="ko-KR" dirty="0"/>
              <a:t>Decision variable = All different</a:t>
            </a:r>
          </a:p>
          <a:p>
            <a:r>
              <a:rPr lang="en-US" altLang="ko-KR" dirty="0"/>
              <a:t>Decision variable =&lt; 12</a:t>
            </a:r>
          </a:p>
          <a:p>
            <a:r>
              <a:rPr lang="en-US" altLang="ko-KR" dirty="0"/>
              <a:t>Decision variable =&gt; 1</a:t>
            </a:r>
          </a:p>
          <a:p>
            <a:r>
              <a:rPr lang="en-US" altLang="ko-KR" dirty="0"/>
              <a:t>Decision variable = integer</a:t>
            </a:r>
            <a:endParaRPr lang="ko-KR" altLang="en-US" dirty="0"/>
          </a:p>
        </p:txBody>
      </p:sp>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3236636"/>
            <a:ext cx="3095897" cy="2841588"/>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1038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08262" y="793752"/>
            <a:ext cx="8917042" cy="335347"/>
          </a:xfrm>
        </p:spPr>
        <p:txBody>
          <a:bodyPr/>
          <a:lstStyle/>
          <a:p>
            <a:endParaRPr lang="ko-KR" altLang="en-US" dirty="0">
              <a:latin typeface="Arial" pitchFamily="34" charset="0"/>
              <a:ea typeface="맑은 고딕" pitchFamily="50" charset="-127"/>
            </a:endParaRPr>
          </a:p>
        </p:txBody>
      </p:sp>
      <p:sp>
        <p:nvSpPr>
          <p:cNvPr id="3" name="Title 2"/>
          <p:cNvSpPr>
            <a:spLocks noGrp="1"/>
          </p:cNvSpPr>
          <p:nvPr>
            <p:ph type="title"/>
          </p:nvPr>
        </p:nvSpPr>
        <p:spPr/>
        <p:txBody>
          <a:bodyPr/>
          <a:lstStyle/>
          <a:p>
            <a:r>
              <a:rPr lang="en-US" altLang="ko-KR" dirty="0" smtClean="0"/>
              <a:t>Agenda</a:t>
            </a:r>
            <a:endParaRPr lang="ko-KR" altLang="en-US" dirty="0"/>
          </a:p>
        </p:txBody>
      </p:sp>
      <p:sp>
        <p:nvSpPr>
          <p:cNvPr id="4" name="Rectangle 3"/>
          <p:cNvSpPr/>
          <p:nvPr/>
        </p:nvSpPr>
        <p:spPr>
          <a:xfrm>
            <a:off x="2195736" y="1772816"/>
            <a:ext cx="4752528" cy="665584"/>
          </a:xfrm>
          <a:prstGeom prst="rect">
            <a:avLst/>
          </a:prstGeom>
          <a:solidFill>
            <a:schemeClr val="tx1">
              <a:lumMod val="75000"/>
              <a:lumOff val="25000"/>
            </a:schemeClr>
          </a:solidFill>
          <a:ln>
            <a:noFill/>
          </a:ln>
          <a:effectLst>
            <a:outerShdw blurRad="889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latin typeface="Arial" pitchFamily="34" charset="0"/>
                <a:cs typeface="Arial" pitchFamily="34" charset="0"/>
              </a:rPr>
              <a:t>Project Background</a:t>
            </a:r>
            <a:endParaRPr lang="ko-KR" altLang="en-US" b="1" dirty="0">
              <a:latin typeface="Arial" pitchFamily="34" charset="0"/>
              <a:cs typeface="Arial" pitchFamily="34" charset="0"/>
            </a:endParaRPr>
          </a:p>
        </p:txBody>
      </p:sp>
      <p:sp>
        <p:nvSpPr>
          <p:cNvPr id="16" name="Rectangle 15"/>
          <p:cNvSpPr/>
          <p:nvPr/>
        </p:nvSpPr>
        <p:spPr>
          <a:xfrm>
            <a:off x="2195736" y="2756925"/>
            <a:ext cx="4752528" cy="665584"/>
          </a:xfrm>
          <a:prstGeom prst="rect">
            <a:avLst/>
          </a:prstGeom>
          <a:solidFill>
            <a:schemeClr val="tx1">
              <a:lumMod val="75000"/>
              <a:lumOff val="25000"/>
            </a:schemeClr>
          </a:solidFill>
          <a:ln>
            <a:noFill/>
          </a:ln>
          <a:effectLst>
            <a:outerShdw blurRad="889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latin typeface="Arial" pitchFamily="34" charset="0"/>
                <a:cs typeface="Arial" pitchFamily="34" charset="0"/>
              </a:rPr>
              <a:t>Project Approach</a:t>
            </a:r>
            <a:endParaRPr lang="ko-KR" altLang="en-US" b="1" dirty="0">
              <a:latin typeface="Arial" pitchFamily="34" charset="0"/>
              <a:cs typeface="Arial" pitchFamily="34" charset="0"/>
            </a:endParaRPr>
          </a:p>
        </p:txBody>
      </p:sp>
      <p:sp>
        <p:nvSpPr>
          <p:cNvPr id="17" name="Rectangle 16"/>
          <p:cNvSpPr/>
          <p:nvPr/>
        </p:nvSpPr>
        <p:spPr>
          <a:xfrm>
            <a:off x="2195736" y="3741034"/>
            <a:ext cx="4752528" cy="665584"/>
          </a:xfrm>
          <a:prstGeom prst="rect">
            <a:avLst/>
          </a:prstGeom>
          <a:solidFill>
            <a:schemeClr val="tx1">
              <a:lumMod val="75000"/>
              <a:lumOff val="25000"/>
            </a:schemeClr>
          </a:solidFill>
          <a:ln>
            <a:noFill/>
          </a:ln>
          <a:effectLst>
            <a:outerShdw blurRad="889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latin typeface="Arial" pitchFamily="34" charset="0"/>
                <a:cs typeface="Arial" pitchFamily="34" charset="0"/>
              </a:rPr>
              <a:t>Detailed Project result</a:t>
            </a:r>
            <a:endParaRPr lang="ko-KR" altLang="en-US" b="1" dirty="0">
              <a:latin typeface="Arial" pitchFamily="34" charset="0"/>
              <a:cs typeface="Arial" pitchFamily="34" charset="0"/>
            </a:endParaRPr>
          </a:p>
        </p:txBody>
      </p:sp>
      <p:sp>
        <p:nvSpPr>
          <p:cNvPr id="18" name="Rectangle 17"/>
          <p:cNvSpPr/>
          <p:nvPr/>
        </p:nvSpPr>
        <p:spPr>
          <a:xfrm>
            <a:off x="2195736" y="4725144"/>
            <a:ext cx="4752528" cy="665584"/>
          </a:xfrm>
          <a:prstGeom prst="rect">
            <a:avLst/>
          </a:prstGeom>
          <a:solidFill>
            <a:schemeClr val="tx1">
              <a:lumMod val="75000"/>
              <a:lumOff val="25000"/>
            </a:schemeClr>
          </a:solidFill>
          <a:ln>
            <a:noFill/>
          </a:ln>
          <a:effectLst>
            <a:outerShdw blurRad="889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latin typeface="Arial" pitchFamily="34" charset="0"/>
                <a:cs typeface="Arial" pitchFamily="34" charset="0"/>
              </a:rPr>
              <a:t>Q &amp; A</a:t>
            </a:r>
            <a:endParaRPr lang="ko-KR" altLang="en-US" b="1" dirty="0">
              <a:latin typeface="Arial" pitchFamily="34" charset="0"/>
              <a:cs typeface="Arial" pitchFamily="34" charset="0"/>
            </a:endParaRPr>
          </a:p>
        </p:txBody>
      </p:sp>
    </p:spTree>
    <p:extLst>
      <p:ext uri="{BB962C8B-B14F-4D97-AF65-F5344CB8AC3E}">
        <p14:creationId xmlns:p14="http://schemas.microsoft.com/office/powerpoint/2010/main" val="578529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Develop Solver Model </a:t>
            </a:r>
            <a:r>
              <a:rPr lang="en-GB" altLang="ko-KR" dirty="0" smtClean="0"/>
              <a:t>(2/3</a:t>
            </a:r>
            <a:r>
              <a:rPr lang="en-GB" altLang="ko-KR" dirty="0"/>
              <a:t>)</a:t>
            </a:r>
            <a:endParaRPr lang="ko-KR" altLang="en-US" dirty="0"/>
          </a:p>
        </p:txBody>
      </p:sp>
      <p:grpSp>
        <p:nvGrpSpPr>
          <p:cNvPr id="44" name="Group 43"/>
          <p:cNvGrpSpPr/>
          <p:nvPr/>
        </p:nvGrpSpPr>
        <p:grpSpPr>
          <a:xfrm>
            <a:off x="135423" y="1340768"/>
            <a:ext cx="8900627" cy="4743719"/>
            <a:chOff x="135423" y="1340768"/>
            <a:chExt cx="8900627" cy="4743719"/>
          </a:xfrm>
        </p:grpSpPr>
        <p:pic>
          <p:nvPicPr>
            <p:cNvPr id="51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423" y="1340768"/>
              <a:ext cx="8900627" cy="4743719"/>
            </a:xfrm>
            <a:prstGeom prst="rect">
              <a:avLst/>
            </a:prstGeom>
            <a:solidFill>
              <a:schemeClr val="bg1"/>
            </a:solidFill>
            <a:ln>
              <a:noFill/>
            </a:ln>
            <a:effectLst/>
          </p:spPr>
        </p:pic>
        <p:sp>
          <p:nvSpPr>
            <p:cNvPr id="46" name="Rectangle 45"/>
            <p:cNvSpPr/>
            <p:nvPr/>
          </p:nvSpPr>
          <p:spPr>
            <a:xfrm>
              <a:off x="467544" y="2227997"/>
              <a:ext cx="6368564" cy="223024"/>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smtClean="0">
                  <a:solidFill>
                    <a:schemeClr val="tx1"/>
                  </a:solidFill>
                  <a:latin typeface="Arial" pitchFamily="34" charset="0"/>
                  <a:cs typeface="Arial" pitchFamily="34" charset="0"/>
                </a:rPr>
                <a:t>Assign number 1 ~ 12 to each Team USA player to run the solver</a:t>
              </a:r>
              <a:endParaRPr lang="ko-KR" altLang="en-US" sz="1100" b="1" dirty="0">
                <a:solidFill>
                  <a:schemeClr val="tx1"/>
                </a:solidFill>
                <a:latin typeface="Arial" pitchFamily="34" charset="0"/>
                <a:cs typeface="Arial" pitchFamily="34" charset="0"/>
              </a:endParaRPr>
            </a:p>
          </p:txBody>
        </p:sp>
      </p:grpSp>
      <p:grpSp>
        <p:nvGrpSpPr>
          <p:cNvPr id="48" name="Group 47"/>
          <p:cNvGrpSpPr/>
          <p:nvPr/>
        </p:nvGrpSpPr>
        <p:grpSpPr>
          <a:xfrm>
            <a:off x="107951" y="1268761"/>
            <a:ext cx="8905420" cy="5049271"/>
            <a:chOff x="107951" y="1268761"/>
            <a:chExt cx="8905420" cy="5049271"/>
          </a:xfrm>
        </p:grpSpPr>
        <p:pic>
          <p:nvPicPr>
            <p:cNvPr id="49"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0882"/>
            <a:stretch/>
          </p:blipFill>
          <p:spPr bwMode="auto">
            <a:xfrm>
              <a:off x="107951" y="1268761"/>
              <a:ext cx="8905420" cy="4248471"/>
            </a:xfrm>
            <a:prstGeom prst="rect">
              <a:avLst/>
            </a:prstGeom>
            <a:solidFill>
              <a:schemeClr val="bg1"/>
            </a:solidFill>
            <a:ln>
              <a:noFill/>
            </a:ln>
            <a:effectLst>
              <a:outerShdw blurRad="50800" dist="38100" dir="2700000" algn="tl" rotWithShape="0">
                <a:prstClr val="black">
                  <a:alpha val="40000"/>
                </a:prstClr>
              </a:outerShdw>
            </a:effectLst>
          </p:spPr>
        </p:pic>
        <p:sp>
          <p:nvSpPr>
            <p:cNvPr id="50" name="Rectangle 49"/>
            <p:cNvSpPr/>
            <p:nvPr/>
          </p:nvSpPr>
          <p:spPr>
            <a:xfrm>
              <a:off x="6274136" y="1805583"/>
              <a:ext cx="2690352" cy="223024"/>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=IF(E11&lt;D11,1,IF(E11&gt;D11,-1,0))</a:t>
              </a:r>
              <a:endParaRPr lang="ko-KR" altLang="en-US" sz="1100" b="1" dirty="0">
                <a:solidFill>
                  <a:schemeClr val="tx1"/>
                </a:solidFill>
                <a:latin typeface="Arial" pitchFamily="34" charset="0"/>
                <a:cs typeface="Arial" pitchFamily="34" charset="0"/>
              </a:endParaRPr>
            </a:p>
          </p:txBody>
        </p:sp>
        <p:sp>
          <p:nvSpPr>
            <p:cNvPr id="52" name="Rectangle 51"/>
            <p:cNvSpPr/>
            <p:nvPr/>
          </p:nvSpPr>
          <p:spPr>
            <a:xfrm>
              <a:off x="1619672" y="5628481"/>
              <a:ext cx="1728192" cy="292388"/>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=COUNTIF(F11:F28,1)</a:t>
              </a:r>
              <a:endParaRPr lang="ko-KR" altLang="en-US" sz="1100" b="1" dirty="0">
                <a:solidFill>
                  <a:schemeClr val="tx1"/>
                </a:solidFill>
                <a:latin typeface="Arial" pitchFamily="34" charset="0"/>
                <a:cs typeface="Arial" pitchFamily="34" charset="0"/>
              </a:endParaRPr>
            </a:p>
          </p:txBody>
        </p:sp>
        <p:cxnSp>
          <p:nvCxnSpPr>
            <p:cNvPr id="53" name="Straight Connector 52"/>
            <p:cNvCxnSpPr>
              <a:stCxn id="52" idx="0"/>
            </p:cNvCxnSpPr>
            <p:nvPr/>
          </p:nvCxnSpPr>
          <p:spPr>
            <a:xfrm flipH="1" flipV="1">
              <a:off x="2411760" y="5229200"/>
              <a:ext cx="72008" cy="39928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07951" y="6025644"/>
              <a:ext cx="1728192" cy="292388"/>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=COUNTIF(F11:F28</a:t>
              </a:r>
              <a:r>
                <a:rPr lang="en-US" altLang="ko-KR" sz="1100" b="1" dirty="0" smtClean="0">
                  <a:solidFill>
                    <a:schemeClr val="tx1"/>
                  </a:solidFill>
                  <a:latin typeface="Arial" pitchFamily="34" charset="0"/>
                  <a:cs typeface="Arial" pitchFamily="34" charset="0"/>
                </a:rPr>
                <a:t>,-1</a:t>
              </a:r>
              <a:r>
                <a:rPr lang="en-US" altLang="ko-KR" sz="1100" b="1" dirty="0">
                  <a:solidFill>
                    <a:schemeClr val="tx1"/>
                  </a:solidFill>
                  <a:latin typeface="Arial" pitchFamily="34" charset="0"/>
                  <a:cs typeface="Arial" pitchFamily="34" charset="0"/>
                </a:rPr>
                <a:t>)</a:t>
              </a:r>
              <a:endParaRPr lang="ko-KR" altLang="en-US" sz="1100" b="1" dirty="0">
                <a:solidFill>
                  <a:schemeClr val="tx1"/>
                </a:solidFill>
                <a:latin typeface="Arial" pitchFamily="34" charset="0"/>
                <a:cs typeface="Arial" pitchFamily="34" charset="0"/>
              </a:endParaRPr>
            </a:p>
          </p:txBody>
        </p:sp>
        <p:cxnSp>
          <p:nvCxnSpPr>
            <p:cNvPr id="55" name="Straight Connector 54"/>
            <p:cNvCxnSpPr>
              <a:stCxn id="54" idx="0"/>
            </p:cNvCxnSpPr>
            <p:nvPr/>
          </p:nvCxnSpPr>
          <p:spPr>
            <a:xfrm flipV="1">
              <a:off x="972047" y="5229200"/>
              <a:ext cx="647625" cy="79644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251520" y="4077072"/>
              <a:ext cx="2934072" cy="461665"/>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=IF(E29&gt;D29,"Team USA", IF(D29=E29= 0, "Halved",  "Team Europe"))</a:t>
              </a:r>
              <a:endParaRPr lang="ko-KR" altLang="en-US" sz="1100" b="1" dirty="0">
                <a:solidFill>
                  <a:schemeClr val="tx1"/>
                </a:solidFill>
                <a:latin typeface="Arial" pitchFamily="34" charset="0"/>
                <a:cs typeface="Arial" pitchFamily="34" charset="0"/>
              </a:endParaRPr>
            </a:p>
          </p:txBody>
        </p:sp>
        <p:cxnSp>
          <p:nvCxnSpPr>
            <p:cNvPr id="57" name="Straight Connector 56"/>
            <p:cNvCxnSpPr>
              <a:endCxn id="56" idx="2"/>
            </p:cNvCxnSpPr>
            <p:nvPr/>
          </p:nvCxnSpPr>
          <p:spPr>
            <a:xfrm flipH="1" flipV="1">
              <a:off x="1718556" y="4538737"/>
              <a:ext cx="333164" cy="74345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2199928" y="1472427"/>
              <a:ext cx="6368564" cy="223024"/>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=COUNTIF($D$30:$AM$30, "Team USA</a:t>
              </a:r>
              <a:r>
                <a:rPr lang="en-US" altLang="ko-KR" sz="1100" b="1" dirty="0" smtClean="0">
                  <a:solidFill>
                    <a:schemeClr val="tx1"/>
                  </a:solidFill>
                  <a:latin typeface="Arial" pitchFamily="34" charset="0"/>
                  <a:cs typeface="Arial" pitchFamily="34" charset="0"/>
                </a:rPr>
                <a:t>") / </a:t>
              </a:r>
              <a:r>
                <a:rPr lang="en-US" altLang="ko-KR" sz="1100" b="1" dirty="0">
                  <a:solidFill>
                    <a:schemeClr val="tx1"/>
                  </a:solidFill>
                  <a:latin typeface="Arial" pitchFamily="34" charset="0"/>
                  <a:cs typeface="Arial" pitchFamily="34" charset="0"/>
                </a:rPr>
                <a:t>=COUNTIF($D$30:$AM$30, "Team Europe</a:t>
              </a:r>
              <a:r>
                <a:rPr lang="en-US" altLang="ko-KR" sz="1100" b="1" dirty="0" smtClean="0">
                  <a:solidFill>
                    <a:schemeClr val="tx1"/>
                  </a:solidFill>
                  <a:latin typeface="Arial" pitchFamily="34" charset="0"/>
                  <a:cs typeface="Arial" pitchFamily="34" charset="0"/>
                </a:rPr>
                <a:t>")</a:t>
              </a:r>
              <a:endParaRPr lang="ko-KR" altLang="en-US" sz="1100" b="1" dirty="0">
                <a:solidFill>
                  <a:schemeClr val="tx1"/>
                </a:solidFill>
                <a:latin typeface="Arial" pitchFamily="34" charset="0"/>
                <a:cs typeface="Arial" pitchFamily="34" charset="0"/>
              </a:endParaRPr>
            </a:p>
          </p:txBody>
        </p:sp>
        <p:sp>
          <p:nvSpPr>
            <p:cNvPr id="59" name="Rectangle 58"/>
            <p:cNvSpPr/>
            <p:nvPr/>
          </p:nvSpPr>
          <p:spPr>
            <a:xfrm>
              <a:off x="2199928" y="2002504"/>
              <a:ext cx="3132396" cy="223024"/>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=D4+D6*0.5</a:t>
              </a:r>
              <a:endParaRPr lang="ko-KR" altLang="en-US" sz="1100" b="1" dirty="0">
                <a:solidFill>
                  <a:schemeClr val="tx1"/>
                </a:solidFill>
                <a:latin typeface="Arial" pitchFamily="34" charset="0"/>
                <a:cs typeface="Arial" pitchFamily="34" charset="0"/>
              </a:endParaRPr>
            </a:p>
          </p:txBody>
        </p:sp>
        <p:sp>
          <p:nvSpPr>
            <p:cNvPr id="60" name="Rectangle 59"/>
            <p:cNvSpPr/>
            <p:nvPr/>
          </p:nvSpPr>
          <p:spPr>
            <a:xfrm>
              <a:off x="2199928" y="1737466"/>
              <a:ext cx="3132396" cy="223024"/>
            </a:xfrm>
            <a:prstGeom prst="rect">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=COUNTIF($D$30:$AM$30, </a:t>
              </a:r>
              <a:r>
                <a:rPr lang="en-US" altLang="ko-KR" sz="1100" b="1" dirty="0" smtClean="0">
                  <a:solidFill>
                    <a:schemeClr val="tx1"/>
                  </a:solidFill>
                  <a:latin typeface="Arial" pitchFamily="34" charset="0"/>
                  <a:cs typeface="Arial" pitchFamily="34" charset="0"/>
                </a:rPr>
                <a:t>“Halved")</a:t>
              </a:r>
              <a:endParaRPr lang="ko-KR" altLang="en-US" sz="1100" b="1" dirty="0">
                <a:solidFill>
                  <a:schemeClr val="tx1"/>
                </a:solidFill>
                <a:latin typeface="Arial" pitchFamily="34" charset="0"/>
                <a:cs typeface="Arial" pitchFamily="34" charset="0"/>
              </a:endParaRPr>
            </a:p>
          </p:txBody>
        </p:sp>
        <p:cxnSp>
          <p:nvCxnSpPr>
            <p:cNvPr id="61" name="Straight Connector 60"/>
            <p:cNvCxnSpPr>
              <a:endCxn id="58" idx="1"/>
            </p:cNvCxnSpPr>
            <p:nvPr/>
          </p:nvCxnSpPr>
          <p:spPr>
            <a:xfrm flipV="1">
              <a:off x="2051720" y="1583939"/>
              <a:ext cx="148208" cy="4486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endCxn id="58" idx="1"/>
            </p:cNvCxnSpPr>
            <p:nvPr/>
          </p:nvCxnSpPr>
          <p:spPr>
            <a:xfrm flipV="1">
              <a:off x="2051720" y="1583939"/>
              <a:ext cx="148208" cy="16886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endCxn id="60" idx="1"/>
            </p:cNvCxnSpPr>
            <p:nvPr/>
          </p:nvCxnSpPr>
          <p:spPr>
            <a:xfrm flipV="1">
              <a:off x="2057400" y="1848978"/>
              <a:ext cx="142528" cy="433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endCxn id="59" idx="1"/>
            </p:cNvCxnSpPr>
            <p:nvPr/>
          </p:nvCxnSpPr>
          <p:spPr>
            <a:xfrm>
              <a:off x="2057400" y="2035151"/>
              <a:ext cx="142528" cy="7886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50" idx="2"/>
            </p:cNvCxnSpPr>
            <p:nvPr/>
          </p:nvCxnSpPr>
          <p:spPr>
            <a:xfrm flipH="1">
              <a:off x="3059832" y="2028607"/>
              <a:ext cx="4559480" cy="79417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2066636" y="2416456"/>
            <a:ext cx="6518212" cy="258164"/>
            <a:chOff x="2066636" y="2416456"/>
            <a:chExt cx="6518212" cy="258164"/>
          </a:xfrm>
        </p:grpSpPr>
        <p:sp>
          <p:nvSpPr>
            <p:cNvPr id="4" name="Rectangle 3"/>
            <p:cNvSpPr/>
            <p:nvPr/>
          </p:nvSpPr>
          <p:spPr>
            <a:xfrm>
              <a:off x="2066636" y="2416456"/>
              <a:ext cx="577504" cy="258164"/>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dirty="0" smtClean="0">
                  <a:solidFill>
                    <a:schemeClr val="tx1"/>
                  </a:solidFill>
                </a:rPr>
                <a:t>10</a:t>
              </a:r>
              <a:endParaRPr lang="ko-KR" altLang="en-US" sz="1200" dirty="0">
                <a:solidFill>
                  <a:schemeClr val="tx1"/>
                </a:solidFill>
              </a:endParaRPr>
            </a:p>
          </p:txBody>
        </p:sp>
        <p:sp>
          <p:nvSpPr>
            <p:cNvPr id="27" name="Rectangle 26"/>
            <p:cNvSpPr/>
            <p:nvPr/>
          </p:nvSpPr>
          <p:spPr>
            <a:xfrm>
              <a:off x="6019780" y="2416456"/>
              <a:ext cx="845840" cy="258164"/>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dirty="0">
                  <a:solidFill>
                    <a:schemeClr val="tx1"/>
                  </a:solidFill>
                </a:rPr>
                <a:t>9</a:t>
              </a:r>
              <a:endParaRPr lang="ko-KR" altLang="en-US" sz="1200" dirty="0">
                <a:solidFill>
                  <a:schemeClr val="tx1"/>
                </a:solidFill>
              </a:endParaRPr>
            </a:p>
          </p:txBody>
        </p:sp>
        <p:sp>
          <p:nvSpPr>
            <p:cNvPr id="28" name="Rectangle 27"/>
            <p:cNvSpPr/>
            <p:nvPr/>
          </p:nvSpPr>
          <p:spPr>
            <a:xfrm>
              <a:off x="8031480" y="2416456"/>
              <a:ext cx="553368" cy="258164"/>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dirty="0" smtClean="0">
                  <a:solidFill>
                    <a:schemeClr val="tx1"/>
                  </a:solidFill>
                </a:rPr>
                <a:t>11</a:t>
              </a:r>
              <a:endParaRPr lang="ko-KR" altLang="en-US" sz="1200" dirty="0">
                <a:solidFill>
                  <a:schemeClr val="tx1"/>
                </a:solidFill>
              </a:endParaRPr>
            </a:p>
          </p:txBody>
        </p:sp>
        <p:sp>
          <p:nvSpPr>
            <p:cNvPr id="30" name="Rectangle 29"/>
            <p:cNvSpPr/>
            <p:nvPr/>
          </p:nvSpPr>
          <p:spPr>
            <a:xfrm>
              <a:off x="4028876" y="2416456"/>
              <a:ext cx="832683" cy="258164"/>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dirty="0" smtClean="0">
                  <a:solidFill>
                    <a:schemeClr val="tx1"/>
                  </a:solidFill>
                </a:rPr>
                <a:t>7</a:t>
              </a:r>
              <a:endParaRPr lang="ko-KR" altLang="en-US" sz="1200" dirty="0">
                <a:solidFill>
                  <a:schemeClr val="tx1"/>
                </a:solidFill>
              </a:endParaRPr>
            </a:p>
          </p:txBody>
        </p:sp>
      </p:grpSp>
      <p:sp>
        <p:nvSpPr>
          <p:cNvPr id="25" name="Rectangular Callout 24"/>
          <p:cNvSpPr/>
          <p:nvPr/>
        </p:nvSpPr>
        <p:spPr>
          <a:xfrm>
            <a:off x="2821380" y="2256380"/>
            <a:ext cx="3024336" cy="880081"/>
          </a:xfrm>
          <a:prstGeom prst="wedgeRectCallout">
            <a:avLst>
              <a:gd name="adj1" fmla="val -57197"/>
              <a:gd name="adj2" fmla="val -18591"/>
            </a:avLst>
          </a:prstGeom>
          <a:solidFill>
            <a:srgbClr val="FFFFCC"/>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en-US" altLang="ko-KR" sz="1100" b="1" dirty="0">
                <a:solidFill>
                  <a:schemeClr val="tx1"/>
                </a:solidFill>
                <a:latin typeface="Arial" pitchFamily="34" charset="0"/>
                <a:cs typeface="Arial" pitchFamily="34" charset="0"/>
              </a:rPr>
              <a:t>=VLOOKUP(ROUND(D2,0), $B$51:$C$63,2,0)</a:t>
            </a:r>
            <a:endParaRPr lang="ko-KR" altLang="en-US" sz="1100" b="1" dirty="0">
              <a:solidFill>
                <a:schemeClr val="tx1"/>
              </a:solidFill>
              <a:latin typeface="Arial" pitchFamily="34" charset="0"/>
              <a:cs typeface="Arial" pitchFamily="34" charset="0"/>
            </a:endParaRPr>
          </a:p>
        </p:txBody>
      </p:sp>
      <p:pic>
        <p:nvPicPr>
          <p:cNvPr id="6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8" t="69014" r="55780"/>
          <a:stretch/>
        </p:blipFill>
        <p:spPr bwMode="auto">
          <a:xfrm>
            <a:off x="3655492" y="2924944"/>
            <a:ext cx="5381004" cy="3456384"/>
          </a:xfrm>
          <a:prstGeom prst="rect">
            <a:avLst/>
          </a:prstGeom>
          <a:solidFill>
            <a:schemeClr val="bg1"/>
          </a:solidFill>
          <a:ln w="22225">
            <a:solidFill>
              <a:schemeClr val="tx1">
                <a:lumMod val="50000"/>
                <a:lumOff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3979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4"/>
                                        </p:tgtEl>
                                      </p:cBhvr>
                                    </p:animEffect>
                                    <p:set>
                                      <p:cBhvr>
                                        <p:cTn id="7" dur="1" fill="hold">
                                          <p:stCondLst>
                                            <p:cond delay="499"/>
                                          </p:stCondLst>
                                        </p:cTn>
                                        <p:tgtEl>
                                          <p:spTgt spid="4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xit" presetSubtype="0" fill="hold" nodeType="withEffect">
                                  <p:stCondLst>
                                    <p:cond delay="0"/>
                                  </p:stCondLst>
                                  <p:childTnLst>
                                    <p:animEffect transition="out" filter="fade">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p:cTn id="26" dur="1000" fill="hold"/>
                                        <p:tgtEl>
                                          <p:spTgt spid="65"/>
                                        </p:tgtEl>
                                        <p:attrNameLst>
                                          <p:attrName>ppt_w</p:attrName>
                                        </p:attrNameLst>
                                      </p:cBhvr>
                                      <p:tavLst>
                                        <p:tav tm="0">
                                          <p:val>
                                            <p:strVal val="#ppt_w*0.70"/>
                                          </p:val>
                                        </p:tav>
                                        <p:tav tm="100000">
                                          <p:val>
                                            <p:strVal val="#ppt_w"/>
                                          </p:val>
                                        </p:tav>
                                      </p:tavLst>
                                    </p:anim>
                                    <p:anim calcmode="lin" valueType="num">
                                      <p:cBhvr>
                                        <p:cTn id="27" dur="1000" fill="hold"/>
                                        <p:tgtEl>
                                          <p:spTgt spid="65"/>
                                        </p:tgtEl>
                                        <p:attrNameLst>
                                          <p:attrName>ppt_h</p:attrName>
                                        </p:attrNameLst>
                                      </p:cBhvr>
                                      <p:tavLst>
                                        <p:tav tm="0">
                                          <p:val>
                                            <p:strVal val="#ppt_h"/>
                                          </p:val>
                                        </p:tav>
                                        <p:tav tm="100000">
                                          <p:val>
                                            <p:strVal val="#ppt_h"/>
                                          </p:val>
                                        </p:tav>
                                      </p:tavLst>
                                    </p:anim>
                                    <p:animEffect transition="in" filter="fade">
                                      <p:cBhvr>
                                        <p:cTn id="28"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GB" altLang="ko-KR" dirty="0"/>
              <a:t>Develop Solver Model </a:t>
            </a:r>
            <a:r>
              <a:rPr lang="en-GB" altLang="ko-KR" dirty="0" smtClean="0"/>
              <a:t>(3/3</a:t>
            </a:r>
            <a:r>
              <a:rPr lang="en-GB" altLang="ko-KR" dirty="0"/>
              <a:t>)</a:t>
            </a:r>
            <a:endParaRPr lang="ko-KR" altLang="en-US" dirty="0"/>
          </a:p>
        </p:txBody>
      </p:sp>
      <p:pic>
        <p:nvPicPr>
          <p:cNvPr id="7" name="Picture 6"/>
          <p:cNvPicPr>
            <a:picLocks noChangeAspect="1" noChangeArrowheads="1"/>
          </p:cNvPicPr>
          <p:nvPr/>
        </p:nvPicPr>
        <p:blipFill>
          <a:blip r:embed="rId2" cstate="print"/>
          <a:srcRect l="32130" t="29080" r="39521" b="31440"/>
          <a:stretch>
            <a:fillRect/>
          </a:stretch>
        </p:blipFill>
        <p:spPr bwMode="auto">
          <a:xfrm>
            <a:off x="899592" y="4229925"/>
            <a:ext cx="2706151" cy="2119818"/>
          </a:xfrm>
          <a:prstGeom prst="ellipse">
            <a:avLst/>
          </a:prstGeom>
          <a:ln>
            <a:noFill/>
          </a:ln>
          <a:effectLst>
            <a:softEdge rad="112500"/>
          </a:effectLst>
        </p:spPr>
      </p:pic>
      <p:pic>
        <p:nvPicPr>
          <p:cNvPr id="4097"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488" y="1314320"/>
            <a:ext cx="5392616" cy="240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1083604" y="908720"/>
            <a:ext cx="3456384" cy="584775"/>
            <a:chOff x="143731" y="1450295"/>
            <a:chExt cx="2016224" cy="584775"/>
          </a:xfrm>
        </p:grpSpPr>
        <p:sp>
          <p:nvSpPr>
            <p:cNvPr id="13" name="TextBox 12"/>
            <p:cNvSpPr txBox="1"/>
            <p:nvPr/>
          </p:nvSpPr>
          <p:spPr>
            <a:xfrm>
              <a:off x="215739" y="1450295"/>
              <a:ext cx="1872208" cy="584775"/>
            </a:xfrm>
            <a:prstGeom prst="rect">
              <a:avLst/>
            </a:prstGeom>
            <a:noFill/>
          </p:spPr>
          <p:txBody>
            <a:bodyPr wrap="square" rtlCol="0">
              <a:spAutoFit/>
            </a:bodyPr>
            <a:lstStyle/>
            <a:p>
              <a:pPr algn="ctr"/>
              <a:r>
                <a:rPr lang="en-US" altLang="ko-KR" sz="1600" b="1" dirty="0" smtClean="0">
                  <a:latin typeface="Arial" pitchFamily="34" charset="0"/>
                  <a:cs typeface="Arial" pitchFamily="34" charset="0"/>
                </a:rPr>
                <a:t>Solver Table Result</a:t>
              </a:r>
              <a:endParaRPr lang="ko-KR" altLang="en-US" sz="1600" b="1" dirty="0">
                <a:latin typeface="Arial" pitchFamily="34" charset="0"/>
                <a:cs typeface="Arial" pitchFamily="34" charset="0"/>
              </a:endParaRPr>
            </a:p>
          </p:txBody>
        </p:sp>
        <p:cxnSp>
          <p:nvCxnSpPr>
            <p:cNvPr id="14" name="Straight Connector 13"/>
            <p:cNvCxnSpPr/>
            <p:nvPr/>
          </p:nvCxnSpPr>
          <p:spPr>
            <a:xfrm>
              <a:off x="143731" y="1788849"/>
              <a:ext cx="20162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TextBox 4"/>
          <p:cNvSpPr txBox="1"/>
          <p:nvPr/>
        </p:nvSpPr>
        <p:spPr>
          <a:xfrm>
            <a:off x="5580112" y="1319626"/>
            <a:ext cx="3455938" cy="2404258"/>
          </a:xfrm>
          <a:prstGeom prst="rect">
            <a:avLst/>
          </a:prstGeom>
          <a:noFill/>
        </p:spPr>
        <p:txBody>
          <a:bodyPr wrap="square" lIns="72000" rIns="36000" rtlCol="0">
            <a:no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177800" indent="-177800">
              <a:lnSpc>
                <a:spcPct val="110000"/>
              </a:lnSpc>
              <a:spcBef>
                <a:spcPct val="40000"/>
              </a:spcBef>
              <a:spcAft>
                <a:spcPct val="0"/>
              </a:spcAft>
              <a:buFont typeface="Wingdings" pitchFamily="2" charset="2"/>
              <a:buChar char="§"/>
            </a:pPr>
            <a:r>
              <a:rPr lang="en-US" altLang="ko-KR" sz="1400" dirty="0">
                <a:latin typeface="Arial" pitchFamily="34" charset="0"/>
                <a:cs typeface="Arial" pitchFamily="34" charset="0"/>
              </a:rPr>
              <a:t>M</a:t>
            </a:r>
            <a:r>
              <a:rPr lang="en-US" altLang="ko-KR" sz="1400" dirty="0" smtClean="0">
                <a:latin typeface="Arial" pitchFamily="34" charset="0"/>
                <a:cs typeface="Arial" pitchFamily="34" charset="0"/>
              </a:rPr>
              <a:t>any possible combinations that Team USA could win Ryder Cup</a:t>
            </a:r>
          </a:p>
          <a:p>
            <a:pPr marL="177800" indent="-177800">
              <a:lnSpc>
                <a:spcPct val="110000"/>
              </a:lnSpc>
              <a:spcBef>
                <a:spcPct val="40000"/>
              </a:spcBef>
              <a:spcAft>
                <a:spcPct val="0"/>
              </a:spcAft>
              <a:buFont typeface="Wingdings" pitchFamily="2" charset="2"/>
              <a:buChar char="§"/>
            </a:pPr>
            <a:r>
              <a:rPr lang="en-US" altLang="ko-KR" sz="1400" dirty="0" smtClean="0">
                <a:solidFill>
                  <a:prstClr val="black"/>
                </a:solidFill>
                <a:latin typeface="Arial" pitchFamily="34" charset="0"/>
                <a:cs typeface="Arial" pitchFamily="34" charset="0"/>
              </a:rPr>
              <a:t>Numerous possible match-ups that would make Team USA win </a:t>
            </a:r>
            <a:endParaRPr lang="en-US" altLang="ko-KR" sz="1400" dirty="0">
              <a:solidFill>
                <a:prstClr val="black"/>
              </a:solidFill>
              <a:latin typeface="Arial" pitchFamily="34" charset="0"/>
              <a:cs typeface="Arial" pitchFamily="34" charset="0"/>
            </a:endParaRPr>
          </a:p>
          <a:p>
            <a:pPr marL="177800" indent="-177800">
              <a:lnSpc>
                <a:spcPct val="110000"/>
              </a:lnSpc>
              <a:spcBef>
                <a:spcPct val="40000"/>
              </a:spcBef>
              <a:spcAft>
                <a:spcPct val="0"/>
              </a:spcAft>
              <a:buFont typeface="Wingdings" pitchFamily="2" charset="2"/>
              <a:buChar char="§"/>
            </a:pPr>
            <a:r>
              <a:rPr lang="en-US" altLang="ko-KR" sz="1400" dirty="0" smtClean="0">
                <a:solidFill>
                  <a:prstClr val="black"/>
                </a:solidFill>
                <a:latin typeface="Arial" pitchFamily="34" charset="0"/>
                <a:cs typeface="Arial" pitchFamily="34" charset="0"/>
              </a:rPr>
              <a:t>Despite some difference from the actual result, this </a:t>
            </a:r>
            <a:r>
              <a:rPr lang="en-US" altLang="ko-KR" sz="1400" dirty="0" smtClean="0">
                <a:solidFill>
                  <a:prstClr val="black"/>
                </a:solidFill>
                <a:latin typeface="Arial" pitchFamily="34" charset="0"/>
                <a:cs typeface="Arial" pitchFamily="34" charset="0"/>
              </a:rPr>
              <a:t>statistical </a:t>
            </a:r>
            <a:r>
              <a:rPr lang="en-US" altLang="ko-KR" sz="1400" dirty="0" smtClean="0">
                <a:solidFill>
                  <a:prstClr val="black"/>
                </a:solidFill>
                <a:latin typeface="Arial" pitchFamily="34" charset="0"/>
                <a:cs typeface="Arial" pitchFamily="34" charset="0"/>
              </a:rPr>
              <a:t>approach might helpful to any sports teams to increase their probability </a:t>
            </a:r>
            <a:r>
              <a:rPr lang="en-US" altLang="ko-KR" sz="1400" dirty="0" smtClean="0">
                <a:solidFill>
                  <a:prstClr val="black"/>
                </a:solidFill>
                <a:latin typeface="Arial" pitchFamily="34" charset="0"/>
                <a:cs typeface="Arial" pitchFamily="34" charset="0"/>
              </a:rPr>
              <a:t>of </a:t>
            </a:r>
            <a:r>
              <a:rPr lang="en-US" altLang="ko-KR" sz="1400" dirty="0" smtClean="0">
                <a:solidFill>
                  <a:prstClr val="black"/>
                </a:solidFill>
                <a:latin typeface="Arial" pitchFamily="34" charset="0"/>
                <a:cs typeface="Arial" pitchFamily="34" charset="0"/>
              </a:rPr>
              <a:t>winning</a:t>
            </a:r>
            <a:endParaRPr lang="en-US" altLang="ko-KR" sz="1400" dirty="0">
              <a:solidFill>
                <a:prstClr val="black"/>
              </a:solidFill>
              <a:latin typeface="Arial" pitchFamily="34" charset="0"/>
              <a:cs typeface="Arial" pitchFamily="34" charset="0"/>
            </a:endParaRPr>
          </a:p>
        </p:txBody>
      </p:sp>
      <p:sp>
        <p:nvSpPr>
          <p:cNvPr id="17" name="Isosceles Triangle 16"/>
          <p:cNvSpPr/>
          <p:nvPr/>
        </p:nvSpPr>
        <p:spPr>
          <a:xfrm flipV="1">
            <a:off x="2015716" y="3861048"/>
            <a:ext cx="5112568" cy="368877"/>
          </a:xfrm>
          <a:prstGeom prst="triangle">
            <a:avLst/>
          </a:prstGeom>
          <a:solidFill>
            <a:schemeClr val="tx1">
              <a:lumMod val="50000"/>
              <a:lumOff val="50000"/>
            </a:schemeClr>
          </a:solidFill>
        </p:spPr>
        <p:txBody>
          <a:bodyPr wrap="square" rtlCol="0">
            <a:noAutofit/>
          </a:bodyPr>
          <a:lstStyle/>
          <a:p>
            <a:endParaRPr lang="ko-KR" altLang="en-US" sz="2400" b="1" i="1">
              <a:solidFill>
                <a:schemeClr val="tx1"/>
              </a:solidFill>
              <a:latin typeface="Arial" pitchFamily="34" charset="0"/>
              <a:cs typeface="Arial" pitchFamily="34" charset="0"/>
            </a:endParaRPr>
          </a:p>
        </p:txBody>
      </p:sp>
      <p:sp>
        <p:nvSpPr>
          <p:cNvPr id="10" name="Rectangle 9"/>
          <p:cNvSpPr/>
          <p:nvPr/>
        </p:nvSpPr>
        <p:spPr>
          <a:xfrm>
            <a:off x="3707904" y="4751225"/>
            <a:ext cx="5328146" cy="1077218"/>
          </a:xfrm>
          <a:prstGeom prst="rect">
            <a:avLst/>
          </a:prstGeom>
          <a:noFill/>
        </p:spPr>
        <p:txBody>
          <a:bodyPr wrap="square" lIns="91440" tIns="45720" rIns="91440" bIns="45720">
            <a:spAutoFit/>
          </a:bodyPr>
          <a:lstStyle/>
          <a:p>
            <a:pPr algn="ctr"/>
            <a:r>
              <a:rPr lang="en-US" altLang="ko-KR" sz="32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Please Don’t Make Tiger Sad Again…</a:t>
            </a:r>
            <a:endParaRPr lang="en-US" altLang="ko-KR" sz="32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1402553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US" altLang="ko-KR" dirty="0" smtClean="0"/>
              <a:t>Q &amp; A</a:t>
            </a:r>
            <a:endParaRPr lang="ko-KR" altLang="en-US" dirty="0"/>
          </a:p>
        </p:txBody>
      </p:sp>
      <p:sp>
        <p:nvSpPr>
          <p:cNvPr id="4" name="Rectangle 3"/>
          <p:cNvSpPr/>
          <p:nvPr/>
        </p:nvSpPr>
        <p:spPr>
          <a:xfrm>
            <a:off x="1655676" y="1916832"/>
            <a:ext cx="5832648" cy="3024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8800" b="1" dirty="0" smtClean="0">
                <a:solidFill>
                  <a:schemeClr val="tx1"/>
                </a:solidFill>
              </a:rPr>
              <a:t>Questions?</a:t>
            </a:r>
            <a:endParaRPr lang="ko-KR" altLang="en-US" sz="8800" b="1" dirty="0">
              <a:solidFill>
                <a:schemeClr val="tx1"/>
              </a:solidFill>
            </a:endParaRPr>
          </a:p>
        </p:txBody>
      </p:sp>
    </p:spTree>
    <p:extLst>
      <p:ext uri="{BB962C8B-B14F-4D97-AF65-F5344CB8AC3E}">
        <p14:creationId xmlns:p14="http://schemas.microsoft.com/office/powerpoint/2010/main" val="19870621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endParaRPr lang="ko-KR" altLang="en-US" dirty="0"/>
          </a:p>
        </p:txBody>
      </p:sp>
      <p:sp>
        <p:nvSpPr>
          <p:cNvPr id="4" name="Rectangle 3"/>
          <p:cNvSpPr/>
          <p:nvPr/>
        </p:nvSpPr>
        <p:spPr>
          <a:xfrm>
            <a:off x="1655676" y="1916832"/>
            <a:ext cx="5832648" cy="3024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8800" b="1" dirty="0" smtClean="0">
                <a:solidFill>
                  <a:schemeClr val="tx1"/>
                </a:solidFill>
              </a:rPr>
              <a:t>Thank you</a:t>
            </a:r>
            <a:endParaRPr lang="ko-KR" altLang="en-US" sz="8800" b="1" dirty="0">
              <a:solidFill>
                <a:schemeClr val="tx1"/>
              </a:solidFill>
            </a:endParaRPr>
          </a:p>
        </p:txBody>
      </p:sp>
    </p:spTree>
    <p:extLst>
      <p:ext uri="{BB962C8B-B14F-4D97-AF65-F5344CB8AC3E}">
        <p14:creationId xmlns:p14="http://schemas.microsoft.com/office/powerpoint/2010/main" val="609619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US" altLang="ko-KR" dirty="0" smtClean="0"/>
              <a:t>Project Background</a:t>
            </a:r>
            <a:endParaRPr lang="ko-KR" altLang="en-US" dirty="0"/>
          </a:p>
        </p:txBody>
      </p:sp>
      <p:sp>
        <p:nvSpPr>
          <p:cNvPr id="4" name="TextBox 3"/>
          <p:cNvSpPr txBox="1"/>
          <p:nvPr/>
        </p:nvSpPr>
        <p:spPr>
          <a:xfrm>
            <a:off x="107950" y="1340768"/>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What is Ryder Cup?</a:t>
            </a:r>
            <a:endParaRPr lang="ko-KR" altLang="en-US" sz="2400" b="1" i="1" dirty="0">
              <a:latin typeface="Arial" pitchFamily="34" charset="0"/>
              <a:cs typeface="Arial" pitchFamily="34" charset="0"/>
            </a:endParaRPr>
          </a:p>
        </p:txBody>
      </p:sp>
      <p:sp>
        <p:nvSpPr>
          <p:cNvPr id="6" name="Rectangle 5"/>
          <p:cNvSpPr/>
          <p:nvPr/>
        </p:nvSpPr>
        <p:spPr>
          <a:xfrm>
            <a:off x="107950" y="1984537"/>
            <a:ext cx="8928100" cy="3748719"/>
          </a:xfrm>
          <a:prstGeom prst="rect">
            <a:avLst/>
          </a:prstGeom>
        </p:spPr>
        <p:txBody>
          <a:bodyPr wrap="square">
            <a:spAutoFit/>
          </a:bodyPr>
          <a:lstStyle/>
          <a:p>
            <a:pPr>
              <a:lnSpc>
                <a:spcPct val="120000"/>
              </a:lnSpc>
              <a:spcBef>
                <a:spcPct val="60000"/>
              </a:spcBef>
              <a:spcAft>
                <a:spcPct val="0"/>
              </a:spcAft>
            </a:pPr>
            <a:r>
              <a:rPr lang="en-US" altLang="ko-KR" dirty="0">
                <a:latin typeface="Arial" pitchFamily="34" charset="0"/>
                <a:cs typeface="Arial" pitchFamily="34" charset="0"/>
              </a:rPr>
              <a:t>The Ryder Cup (officially the Ryder Cup Matches) is a biennial men's golf competition between teams from Europe and the United States. The </a:t>
            </a:r>
            <a:r>
              <a:rPr lang="en-US" altLang="ko-KR" dirty="0" smtClean="0">
                <a:latin typeface="Arial" pitchFamily="34" charset="0"/>
                <a:cs typeface="Arial" pitchFamily="34" charset="0"/>
              </a:rPr>
              <a:t>competition </a:t>
            </a:r>
            <a:r>
              <a:rPr lang="en-US" altLang="ko-KR" dirty="0">
                <a:latin typeface="Arial" pitchFamily="34" charset="0"/>
                <a:cs typeface="Arial" pitchFamily="34" charset="0"/>
              </a:rPr>
              <a:t>is contested every two years with the venue alternating between courses in the USA and Europe. </a:t>
            </a:r>
          </a:p>
          <a:p>
            <a:pPr>
              <a:lnSpc>
                <a:spcPct val="120000"/>
              </a:lnSpc>
              <a:spcBef>
                <a:spcPct val="60000"/>
              </a:spcBef>
              <a:spcAft>
                <a:spcPct val="0"/>
              </a:spcAft>
            </a:pPr>
            <a:r>
              <a:rPr lang="en-US" altLang="ko-KR" dirty="0" smtClean="0">
                <a:latin typeface="Arial" pitchFamily="34" charset="0"/>
                <a:cs typeface="Arial" pitchFamily="34" charset="0"/>
              </a:rPr>
              <a:t>The </a:t>
            </a:r>
            <a:r>
              <a:rPr lang="en-US" altLang="ko-KR" dirty="0">
                <a:latin typeface="Arial" pitchFamily="34" charset="0"/>
                <a:cs typeface="Arial" pitchFamily="34" charset="0"/>
              </a:rPr>
              <a:t>current Ryder Cup contests, which take place over three days, involve various match play competitions between players selected from two teams of twelve. Currently, each contest consists of eight foursomes matches, eight </a:t>
            </a:r>
            <a:r>
              <a:rPr lang="en-US" altLang="ko-KR" dirty="0" err="1">
                <a:latin typeface="Arial" pitchFamily="34" charset="0"/>
                <a:cs typeface="Arial" pitchFamily="34" charset="0"/>
              </a:rPr>
              <a:t>fourball</a:t>
            </a:r>
            <a:r>
              <a:rPr lang="en-US" altLang="ko-KR" dirty="0">
                <a:latin typeface="Arial" pitchFamily="34" charset="0"/>
                <a:cs typeface="Arial" pitchFamily="34" charset="0"/>
              </a:rPr>
              <a:t> matches and 12 singles matches, all matches being played over 18 holes. The winner of each match scores a point for his team, with ½ a point each for any match that is tied after the 18 holes.</a:t>
            </a:r>
          </a:p>
          <a:p>
            <a:pPr>
              <a:lnSpc>
                <a:spcPct val="120000"/>
              </a:lnSpc>
              <a:spcBef>
                <a:spcPct val="60000"/>
              </a:spcBef>
              <a:spcAft>
                <a:spcPct val="0"/>
              </a:spcAft>
            </a:pPr>
            <a:endParaRPr lang="ko-KR" altLang="en-US" dirty="0">
              <a:latin typeface="Arial" pitchFamily="34" charset="0"/>
              <a:cs typeface="Arial" pitchFamily="34" charset="0"/>
            </a:endParaRPr>
          </a:p>
        </p:txBody>
      </p:sp>
    </p:spTree>
    <p:extLst>
      <p:ext uri="{BB962C8B-B14F-4D97-AF65-F5344CB8AC3E}">
        <p14:creationId xmlns:p14="http://schemas.microsoft.com/office/powerpoint/2010/main" val="2065157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US" altLang="ko-KR" dirty="0" smtClean="0"/>
              <a:t>Project Background</a:t>
            </a:r>
            <a:endParaRPr lang="ko-KR" altLang="en-US" dirty="0"/>
          </a:p>
        </p:txBody>
      </p:sp>
      <p:sp>
        <p:nvSpPr>
          <p:cNvPr id="4" name="TextBox 3"/>
          <p:cNvSpPr txBox="1"/>
          <p:nvPr/>
        </p:nvSpPr>
        <p:spPr>
          <a:xfrm>
            <a:off x="107950" y="1340768"/>
            <a:ext cx="8928100" cy="461665"/>
          </a:xfrm>
          <a:prstGeom prst="rect">
            <a:avLst/>
          </a:prstGeom>
          <a:solidFill>
            <a:schemeClr val="bg1">
              <a:lumMod val="75000"/>
            </a:schemeClr>
          </a:solidFill>
        </p:spPr>
        <p:txBody>
          <a:bodyPr wrap="square" rtlCol="0">
            <a:spAutoFit/>
          </a:bodyPr>
          <a:lstStyle/>
          <a:p>
            <a:r>
              <a:rPr lang="en-US" altLang="ko-KR" sz="2400" b="1" i="1" dirty="0">
                <a:latin typeface="Arial" pitchFamily="34" charset="0"/>
                <a:cs typeface="Arial" pitchFamily="34" charset="0"/>
              </a:rPr>
              <a:t>What Happened at Ryder Cup 2012?</a:t>
            </a:r>
            <a:endParaRPr lang="ko-KR" altLang="en-US" sz="2400" b="1" i="1" dirty="0">
              <a:latin typeface="Arial" pitchFamily="34" charset="0"/>
              <a:cs typeface="Arial" pitchFamily="34" charset="0"/>
            </a:endParaRPr>
          </a:p>
        </p:txBody>
      </p:sp>
      <p:sp>
        <p:nvSpPr>
          <p:cNvPr id="6" name="Rectangle 5"/>
          <p:cNvSpPr/>
          <p:nvPr/>
        </p:nvSpPr>
        <p:spPr>
          <a:xfrm>
            <a:off x="107950" y="1984537"/>
            <a:ext cx="8928100" cy="3582519"/>
          </a:xfrm>
          <a:prstGeom prst="rect">
            <a:avLst/>
          </a:prstGeom>
        </p:spPr>
        <p:txBody>
          <a:bodyPr wrap="square">
            <a:spAutoFit/>
          </a:bodyPr>
          <a:lstStyle/>
          <a:p>
            <a:pPr>
              <a:lnSpc>
                <a:spcPct val="120000"/>
              </a:lnSpc>
              <a:spcBef>
                <a:spcPct val="60000"/>
              </a:spcBef>
              <a:spcAft>
                <a:spcPct val="0"/>
              </a:spcAft>
            </a:pPr>
            <a:r>
              <a:rPr lang="en-US" altLang="ko-KR" dirty="0">
                <a:latin typeface="Arial" pitchFamily="34" charset="0"/>
                <a:cs typeface="Arial" pitchFamily="34" charset="0"/>
              </a:rPr>
              <a:t>The 39th Ryder Cup was held September 28–30, 2012, at the </a:t>
            </a:r>
            <a:r>
              <a:rPr lang="en-US" altLang="ko-KR" dirty="0" err="1">
                <a:latin typeface="Arial" pitchFamily="34" charset="0"/>
                <a:cs typeface="Arial" pitchFamily="34" charset="0"/>
              </a:rPr>
              <a:t>Medinah</a:t>
            </a:r>
            <a:r>
              <a:rPr lang="en-US" altLang="ko-KR" dirty="0">
                <a:latin typeface="Arial" pitchFamily="34" charset="0"/>
                <a:cs typeface="Arial" pitchFamily="34" charset="0"/>
              </a:rPr>
              <a:t> Country Club in </a:t>
            </a:r>
            <a:r>
              <a:rPr lang="en-US" altLang="ko-KR" dirty="0" err="1">
                <a:latin typeface="Arial" pitchFamily="34" charset="0"/>
                <a:cs typeface="Arial" pitchFamily="34" charset="0"/>
              </a:rPr>
              <a:t>Medinah</a:t>
            </a:r>
            <a:r>
              <a:rPr lang="en-US" altLang="ko-KR" dirty="0">
                <a:latin typeface="Arial" pitchFamily="34" charset="0"/>
                <a:cs typeface="Arial" pitchFamily="34" charset="0"/>
              </a:rPr>
              <a:t>, Illinois, </a:t>
            </a:r>
            <a:r>
              <a:rPr lang="en-US" altLang="ko-KR" dirty="0" smtClean="0">
                <a:latin typeface="Arial" pitchFamily="34" charset="0"/>
                <a:cs typeface="Arial" pitchFamily="34" charset="0"/>
              </a:rPr>
              <a:t>U.S. This </a:t>
            </a:r>
            <a:r>
              <a:rPr lang="en-US" altLang="ko-KR" dirty="0">
                <a:latin typeface="Arial" pitchFamily="34" charset="0"/>
                <a:cs typeface="Arial" pitchFamily="34" charset="0"/>
              </a:rPr>
              <a:t>was the first time that the Ryder Cup was held in Illinois. Europe went into the competition as the cup holders, having defeated the United States 14½ points to 13½ in 2010</a:t>
            </a:r>
            <a:r>
              <a:rPr lang="en-US" altLang="ko-KR" dirty="0" smtClean="0">
                <a:latin typeface="Arial" pitchFamily="34" charset="0"/>
                <a:cs typeface="Arial" pitchFamily="34" charset="0"/>
              </a:rPr>
              <a:t>. </a:t>
            </a:r>
          </a:p>
          <a:p>
            <a:pPr>
              <a:lnSpc>
                <a:spcPct val="120000"/>
              </a:lnSpc>
              <a:spcBef>
                <a:spcPct val="60000"/>
              </a:spcBef>
              <a:spcAft>
                <a:spcPct val="0"/>
              </a:spcAft>
            </a:pPr>
            <a:r>
              <a:rPr lang="en-US" altLang="ko-KR" dirty="0" smtClean="0">
                <a:latin typeface="Arial" pitchFamily="34" charset="0"/>
                <a:cs typeface="Arial" pitchFamily="34" charset="0"/>
              </a:rPr>
              <a:t>At </a:t>
            </a:r>
            <a:r>
              <a:rPr lang="en-US" altLang="ko-KR" dirty="0">
                <a:latin typeface="Arial" pitchFamily="34" charset="0"/>
                <a:cs typeface="Arial" pitchFamily="34" charset="0"/>
              </a:rPr>
              <a:t>the start of the final day's play, the U.S. led 10–6 and required </a:t>
            </a:r>
            <a:r>
              <a:rPr lang="en-US" altLang="ko-KR" dirty="0" smtClean="0">
                <a:latin typeface="Arial" pitchFamily="34" charset="0"/>
                <a:cs typeface="Arial" pitchFamily="34" charset="0"/>
              </a:rPr>
              <a:t>only 4</a:t>
            </a:r>
            <a:r>
              <a:rPr lang="en-US" altLang="ko-KR" dirty="0">
                <a:latin typeface="Arial" pitchFamily="34" charset="0"/>
                <a:cs typeface="Arial" pitchFamily="34" charset="0"/>
              </a:rPr>
              <a:t>½ points to </a:t>
            </a:r>
            <a:r>
              <a:rPr lang="en-US" altLang="ko-KR" dirty="0" smtClean="0">
                <a:latin typeface="Arial" pitchFamily="34" charset="0"/>
                <a:cs typeface="Arial" pitchFamily="34" charset="0"/>
              </a:rPr>
              <a:t>win with in 12 matches; </a:t>
            </a:r>
            <a:r>
              <a:rPr lang="en-US" altLang="ko-KR" dirty="0">
                <a:latin typeface="Arial" pitchFamily="34" charset="0"/>
                <a:cs typeface="Arial" pitchFamily="34" charset="0"/>
              </a:rPr>
              <a:t>Europe required 8 points to retain the cup and 8½ to win it outright. </a:t>
            </a:r>
            <a:endParaRPr lang="en-US" altLang="ko-KR" dirty="0" smtClean="0">
              <a:latin typeface="Arial" pitchFamily="34" charset="0"/>
              <a:cs typeface="Arial" pitchFamily="34" charset="0"/>
            </a:endParaRPr>
          </a:p>
          <a:p>
            <a:pPr>
              <a:lnSpc>
                <a:spcPct val="120000"/>
              </a:lnSpc>
              <a:spcBef>
                <a:spcPct val="60000"/>
              </a:spcBef>
              <a:spcAft>
                <a:spcPct val="0"/>
              </a:spcAft>
            </a:pPr>
            <a:r>
              <a:rPr lang="en-US" altLang="ko-KR" sz="4800" b="1" dirty="0" smtClean="0">
                <a:solidFill>
                  <a:srgbClr val="FF0000"/>
                </a:solidFill>
                <a:latin typeface="Arial" pitchFamily="34" charset="0"/>
                <a:cs typeface="Arial" pitchFamily="34" charset="0"/>
              </a:rPr>
              <a:t>AND…?????</a:t>
            </a:r>
            <a:endParaRPr lang="en-US" altLang="ko-KR" sz="32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508924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US" altLang="ko-KR" dirty="0" smtClean="0"/>
              <a:t>Project Background</a:t>
            </a:r>
            <a:endParaRPr lang="ko-KR" altLang="en-US" dirty="0"/>
          </a:p>
        </p:txBody>
      </p:sp>
      <p:sp>
        <p:nvSpPr>
          <p:cNvPr id="7" name="TextBox 6"/>
          <p:cNvSpPr txBox="1"/>
          <p:nvPr/>
        </p:nvSpPr>
        <p:spPr>
          <a:xfrm>
            <a:off x="107950" y="1340768"/>
            <a:ext cx="8928100" cy="461665"/>
          </a:xfrm>
          <a:prstGeom prst="rect">
            <a:avLst/>
          </a:prstGeom>
          <a:solidFill>
            <a:schemeClr val="bg1">
              <a:lumMod val="75000"/>
            </a:schemeClr>
          </a:solidFill>
        </p:spPr>
        <p:txBody>
          <a:bodyPr wrap="square" rtlCol="0">
            <a:spAutoFit/>
          </a:bodyPr>
          <a:lstStyle/>
          <a:p>
            <a:r>
              <a:rPr lang="en-US" altLang="ko-KR" sz="2400" b="1" i="1" dirty="0">
                <a:latin typeface="Arial" pitchFamily="34" charset="0"/>
                <a:cs typeface="Arial" pitchFamily="34" charset="0"/>
              </a:rPr>
              <a:t>What Happened at Ryder Cup 2012?</a:t>
            </a:r>
            <a:endParaRPr lang="ko-KR" altLang="en-US" sz="2400" b="1" i="1" dirty="0">
              <a:latin typeface="Arial" pitchFamily="34" charset="0"/>
              <a:cs typeface="Arial" pitchFamily="34" charset="0"/>
            </a:endParaRPr>
          </a:p>
        </p:txBody>
      </p:sp>
      <p:sp>
        <p:nvSpPr>
          <p:cNvPr id="8" name="Rectangle 7"/>
          <p:cNvSpPr/>
          <p:nvPr/>
        </p:nvSpPr>
        <p:spPr>
          <a:xfrm>
            <a:off x="5940152" y="2006721"/>
            <a:ext cx="3023890" cy="3748719"/>
          </a:xfrm>
          <a:prstGeom prst="rect">
            <a:avLst/>
          </a:prstGeom>
        </p:spPr>
        <p:txBody>
          <a:bodyPr wrap="square">
            <a:spAutoFit/>
          </a:bodyPr>
          <a:lstStyle/>
          <a:p>
            <a:pPr>
              <a:lnSpc>
                <a:spcPct val="120000"/>
              </a:lnSpc>
              <a:spcBef>
                <a:spcPct val="60000"/>
              </a:spcBef>
              <a:spcAft>
                <a:spcPct val="0"/>
              </a:spcAft>
            </a:pPr>
            <a:r>
              <a:rPr lang="en-US" altLang="ko-KR" dirty="0" smtClean="0">
                <a:latin typeface="Arial" pitchFamily="34" charset="0"/>
                <a:cs typeface="Arial" pitchFamily="34" charset="0"/>
              </a:rPr>
              <a:t>Europe </a:t>
            </a:r>
            <a:r>
              <a:rPr lang="en-US" altLang="ko-KR" dirty="0">
                <a:latin typeface="Arial" pitchFamily="34" charset="0"/>
                <a:cs typeface="Arial" pitchFamily="34" charset="0"/>
              </a:rPr>
              <a:t>achieved one of the greatest comebacks in Ryder Cup history by winning eight and tying one of the 12 singles matches</a:t>
            </a:r>
            <a:r>
              <a:rPr lang="en-US" altLang="ko-KR" dirty="0" smtClean="0">
                <a:latin typeface="Arial" pitchFamily="34" charset="0"/>
                <a:cs typeface="Arial" pitchFamily="34" charset="0"/>
              </a:rPr>
              <a:t>.</a:t>
            </a:r>
          </a:p>
          <a:p>
            <a:pPr>
              <a:lnSpc>
                <a:spcPct val="120000"/>
              </a:lnSpc>
              <a:spcBef>
                <a:spcPct val="60000"/>
              </a:spcBef>
              <a:spcAft>
                <a:spcPct val="0"/>
              </a:spcAft>
            </a:pPr>
            <a:r>
              <a:rPr lang="en-US" altLang="ko-KR" b="1" dirty="0" smtClean="0">
                <a:solidFill>
                  <a:srgbClr val="FF0000"/>
                </a:solidFill>
                <a:latin typeface="Arial" pitchFamily="34" charset="0"/>
                <a:cs typeface="Arial" pitchFamily="34" charset="0"/>
              </a:rPr>
              <a:t>The </a:t>
            </a:r>
            <a:r>
              <a:rPr lang="en-US" altLang="ko-KR" b="1" dirty="0">
                <a:solidFill>
                  <a:srgbClr val="FF0000"/>
                </a:solidFill>
                <a:latin typeface="Arial" pitchFamily="34" charset="0"/>
                <a:cs typeface="Arial" pitchFamily="34" charset="0"/>
              </a:rPr>
              <a:t>European turnaround was nicknamed the "Miracle at </a:t>
            </a:r>
            <a:r>
              <a:rPr lang="en-US" altLang="ko-KR" b="1" dirty="0" err="1">
                <a:solidFill>
                  <a:srgbClr val="FF0000"/>
                </a:solidFill>
                <a:latin typeface="Arial" pitchFamily="34" charset="0"/>
                <a:cs typeface="Arial" pitchFamily="34" charset="0"/>
              </a:rPr>
              <a:t>Medinah</a:t>
            </a:r>
            <a:r>
              <a:rPr lang="en-US" altLang="ko-KR" b="1" dirty="0">
                <a:solidFill>
                  <a:srgbClr val="FF0000"/>
                </a:solidFill>
                <a:latin typeface="Arial" pitchFamily="34" charset="0"/>
                <a:cs typeface="Arial" pitchFamily="34" charset="0"/>
              </a:rPr>
              <a:t>" by media covering the event</a:t>
            </a:r>
          </a:p>
          <a:p>
            <a:pPr>
              <a:lnSpc>
                <a:spcPct val="120000"/>
              </a:lnSpc>
              <a:spcBef>
                <a:spcPct val="60000"/>
              </a:spcBef>
              <a:spcAft>
                <a:spcPct val="0"/>
              </a:spcAft>
            </a:pPr>
            <a:endParaRPr lang="ko-KR" altLang="en-US" dirty="0">
              <a:latin typeface="Arial" pitchFamily="34" charset="0"/>
              <a:cs typeface="Arial" pitchFamily="34" charset="0"/>
            </a:endParaRP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942660"/>
            <a:ext cx="5544616" cy="4465584"/>
          </a:xfrm>
          <a:prstGeom prst="rect">
            <a:avLst/>
          </a:prstGeom>
          <a:noFill/>
          <a:ln>
            <a:noFill/>
          </a:ln>
          <a:effectLst>
            <a:glow rad="101600">
              <a:schemeClr val="tx1">
                <a:lumMod val="50000"/>
                <a:lumOff val="50000"/>
                <a:alpha val="6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7411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ko-KR" altLang="en-US"/>
          </a:p>
        </p:txBody>
      </p:sp>
      <p:sp>
        <p:nvSpPr>
          <p:cNvPr id="3" name="Title 2"/>
          <p:cNvSpPr>
            <a:spLocks noGrp="1"/>
          </p:cNvSpPr>
          <p:nvPr>
            <p:ph type="title"/>
          </p:nvPr>
        </p:nvSpPr>
        <p:spPr/>
        <p:txBody>
          <a:bodyPr/>
          <a:lstStyle/>
          <a:p>
            <a:r>
              <a:rPr lang="en-US" altLang="ko-KR" dirty="0"/>
              <a:t>Project Background</a:t>
            </a:r>
            <a:endParaRPr lang="ko-KR" altLang="en-US" dirty="0"/>
          </a:p>
        </p:txBody>
      </p:sp>
      <p:sp>
        <p:nvSpPr>
          <p:cNvPr id="4" name="TextBox 3"/>
          <p:cNvSpPr txBox="1"/>
          <p:nvPr/>
        </p:nvSpPr>
        <p:spPr>
          <a:xfrm>
            <a:off x="107950" y="1340768"/>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And Money Ball…</a:t>
            </a:r>
            <a:endParaRPr lang="ko-KR" altLang="en-US" sz="2400" b="1" i="1" dirty="0">
              <a:latin typeface="Arial" pitchFamily="34" charset="0"/>
              <a:cs typeface="Arial" pitchFamily="34"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988840"/>
            <a:ext cx="3797626" cy="2232248"/>
          </a:xfrm>
          <a:prstGeom prst="rect">
            <a:avLst/>
          </a:prstGeom>
          <a:noFill/>
          <a:ln>
            <a:noFill/>
          </a:ln>
          <a:effectLst>
            <a:glow rad="101600">
              <a:schemeClr val="tx1">
                <a:lumMod val="50000"/>
                <a:lumOff val="50000"/>
                <a:alpha val="6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195735" y="5272632"/>
            <a:ext cx="6840315" cy="1077218"/>
          </a:xfrm>
          <a:prstGeom prst="rect">
            <a:avLst/>
          </a:prstGeom>
          <a:noFill/>
        </p:spPr>
        <p:txBody>
          <a:bodyPr wrap="square" rtlCol="0">
            <a:spAutoFit/>
          </a:bodyPr>
          <a:lstStyle/>
          <a:p>
            <a:pPr marL="285750" indent="-285750">
              <a:buFont typeface="Wingdings" pitchFamily="2" charset="2"/>
              <a:buChar char="§"/>
            </a:pPr>
            <a:r>
              <a:rPr lang="en-US" altLang="ko-KR" sz="1600" b="1" dirty="0" smtClean="0">
                <a:latin typeface="Arial" pitchFamily="34" charset="0"/>
                <a:cs typeface="Arial" pitchFamily="34" charset="0"/>
              </a:rPr>
              <a:t>At the actual competition, Team USA would have won if they had 4.5 points on the last day, but they failed.  Thus, our goal was to build a model that calculates a match-up on the last day for Team USA to win.</a:t>
            </a:r>
          </a:p>
        </p:txBody>
      </p:sp>
      <p:sp>
        <p:nvSpPr>
          <p:cNvPr id="9" name="Rectangular Callout 8"/>
          <p:cNvSpPr/>
          <p:nvPr/>
        </p:nvSpPr>
        <p:spPr>
          <a:xfrm>
            <a:off x="5207364" y="1916832"/>
            <a:ext cx="3685115" cy="2160240"/>
          </a:xfrm>
          <a:prstGeom prst="wedgeRectCallout">
            <a:avLst>
              <a:gd name="adj1" fmla="val -118677"/>
              <a:gd name="adj2" fmla="val -2934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a:r>
              <a:rPr lang="en-US" altLang="ko-KR" b="1" dirty="0" smtClean="0">
                <a:solidFill>
                  <a:schemeClr val="tx1"/>
                </a:solidFill>
                <a:latin typeface="Arial" pitchFamily="34" charset="0"/>
                <a:cs typeface="Arial" pitchFamily="34" charset="0"/>
              </a:rPr>
              <a:t>“If I was Captain of Team USA, I would use </a:t>
            </a:r>
            <a:r>
              <a:rPr lang="en-US" altLang="ko-KR" b="1" u="sng" dirty="0" smtClean="0">
                <a:solidFill>
                  <a:srgbClr val="FF0000"/>
                </a:solidFill>
                <a:latin typeface="Arial" pitchFamily="34" charset="0"/>
                <a:cs typeface="Arial" pitchFamily="34" charset="0"/>
              </a:rPr>
              <a:t>Statistics, Crystal Ball, and Solver</a:t>
            </a:r>
            <a:r>
              <a:rPr lang="en-US" altLang="ko-KR" b="1" dirty="0" smtClean="0">
                <a:solidFill>
                  <a:schemeClr val="tx1"/>
                </a:solidFill>
                <a:latin typeface="Arial" pitchFamily="34" charset="0"/>
                <a:cs typeface="Arial" pitchFamily="34" charset="0"/>
              </a:rPr>
              <a:t> to make match-up assignments!!  And Team USA would always WIN!!!”   </a:t>
            </a:r>
            <a:endParaRPr lang="ko-KR" altLang="en-US" b="1" dirty="0">
              <a:solidFill>
                <a:schemeClr val="tx1"/>
              </a:solidFill>
              <a:latin typeface="Arial" pitchFamily="34" charset="0"/>
              <a:cs typeface="Arial" pitchFamily="34" charset="0"/>
            </a:endParaRPr>
          </a:p>
        </p:txBody>
      </p:sp>
      <p:sp>
        <p:nvSpPr>
          <p:cNvPr id="7" name="Isosceles Triangle 6"/>
          <p:cNvSpPr/>
          <p:nvPr/>
        </p:nvSpPr>
        <p:spPr>
          <a:xfrm flipV="1">
            <a:off x="2015716" y="4572291"/>
            <a:ext cx="5112568" cy="368877"/>
          </a:xfrm>
          <a:prstGeom prst="triangle">
            <a:avLst/>
          </a:prstGeom>
          <a:solidFill>
            <a:schemeClr val="tx1">
              <a:lumMod val="50000"/>
              <a:lumOff val="50000"/>
            </a:schemeClr>
          </a:solidFill>
        </p:spPr>
        <p:txBody>
          <a:bodyPr wrap="square" rtlCol="0">
            <a:noAutofit/>
          </a:bodyPr>
          <a:lstStyle/>
          <a:p>
            <a:endParaRPr lang="ko-KR" altLang="en-US" sz="2400" b="1" i="1">
              <a:solidFill>
                <a:schemeClr val="tx1"/>
              </a:solidFill>
              <a:latin typeface="Arial" pitchFamily="34" charset="0"/>
              <a:cs typeface="Arial" pitchFamily="34" charset="0"/>
            </a:endParaRPr>
          </a:p>
        </p:txBody>
      </p:sp>
      <p:sp>
        <p:nvSpPr>
          <p:cNvPr id="11" name="Rectangle 10"/>
          <p:cNvSpPr/>
          <p:nvPr/>
        </p:nvSpPr>
        <p:spPr>
          <a:xfrm>
            <a:off x="120204" y="5272632"/>
            <a:ext cx="2087786" cy="964679"/>
          </a:xfrm>
          <a:prstGeom prst="rect">
            <a:avLst/>
          </a:prstGeom>
          <a:solidFill>
            <a:schemeClr val="tx2">
              <a:lumMod val="20000"/>
              <a:lumOff val="80000"/>
            </a:schemeClr>
          </a:solidFill>
          <a:effectLst>
            <a:outerShdw blurRad="50800" dist="38100" dir="2700000" algn="tl" rotWithShape="0">
              <a:prstClr val="black">
                <a:alpha val="40000"/>
              </a:prstClr>
            </a:outerShdw>
          </a:effectLst>
        </p:spPr>
        <p:txBody>
          <a:bodyPr wrap="square" rtlCol="0" anchor="ctr" anchorCtr="0">
            <a:noAutofit/>
          </a:bodyPr>
          <a:lstStyle/>
          <a:p>
            <a:pPr algn="ctr"/>
            <a:r>
              <a:rPr lang="en-US" altLang="ko-KR" sz="1500" b="1" dirty="0" smtClean="0">
                <a:latin typeface="Arial" pitchFamily="34" charset="0"/>
                <a:cs typeface="Arial" pitchFamily="34" charset="0"/>
              </a:rPr>
              <a:t>Project </a:t>
            </a:r>
          </a:p>
          <a:p>
            <a:pPr algn="ctr"/>
            <a:r>
              <a:rPr lang="en-US" altLang="ko-KR" sz="1500" b="1" dirty="0" smtClean="0">
                <a:latin typeface="Arial" pitchFamily="34" charset="0"/>
                <a:cs typeface="Arial" pitchFamily="34" charset="0"/>
              </a:rPr>
              <a:t>Objective</a:t>
            </a:r>
            <a:endParaRPr lang="ko-KR" altLang="en-US" sz="15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798280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smtClean="0"/>
              <a:t>We conduct the project based on following approach:</a:t>
            </a:r>
            <a:endParaRPr lang="ko-KR" altLang="en-US" dirty="0"/>
          </a:p>
        </p:txBody>
      </p:sp>
      <p:sp>
        <p:nvSpPr>
          <p:cNvPr id="3" name="Title 2"/>
          <p:cNvSpPr>
            <a:spLocks noGrp="1"/>
          </p:cNvSpPr>
          <p:nvPr>
            <p:ph type="title"/>
          </p:nvPr>
        </p:nvSpPr>
        <p:spPr>
          <a:xfrm>
            <a:off x="108262" y="173655"/>
            <a:ext cx="5678399" cy="402291"/>
          </a:xfrm>
        </p:spPr>
        <p:txBody>
          <a:bodyPr>
            <a:normAutofit/>
          </a:bodyPr>
          <a:lstStyle/>
          <a:p>
            <a:r>
              <a:rPr lang="en-US" altLang="ko-KR" dirty="0" smtClean="0"/>
              <a:t>Project Approach</a:t>
            </a:r>
            <a:endParaRPr lang="en-US" altLang="ko-KR" dirty="0"/>
          </a:p>
        </p:txBody>
      </p:sp>
      <p:grpSp>
        <p:nvGrpSpPr>
          <p:cNvPr id="11" name="Group 10"/>
          <p:cNvGrpSpPr/>
          <p:nvPr/>
        </p:nvGrpSpPr>
        <p:grpSpPr>
          <a:xfrm>
            <a:off x="165966" y="1700808"/>
            <a:ext cx="8842375" cy="776288"/>
            <a:chOff x="320675" y="2241550"/>
            <a:chExt cx="5756276" cy="776288"/>
          </a:xfrm>
        </p:grpSpPr>
        <p:sp>
          <p:nvSpPr>
            <p:cNvPr id="7" name="AutoShape 7"/>
            <p:cNvSpPr>
              <a:spLocks noChangeArrowheads="1"/>
            </p:cNvSpPr>
            <p:nvPr/>
          </p:nvSpPr>
          <p:spPr bwMode="auto">
            <a:xfrm>
              <a:off x="4446588" y="2241550"/>
              <a:ext cx="1630363" cy="776288"/>
            </a:xfrm>
            <a:prstGeom prst="homePlate">
              <a:avLst>
                <a:gd name="adj" fmla="val 28868"/>
              </a:avLst>
            </a:prstGeom>
            <a:solidFill>
              <a:schemeClr val="tx1">
                <a:lumMod val="50000"/>
                <a:lumOff val="50000"/>
              </a:schemeClr>
            </a:solidFill>
            <a:ln w="25400" cap="rnd">
              <a:solidFill>
                <a:schemeClr val="bg1"/>
              </a:solidFill>
              <a:miter lim="800000"/>
              <a:headEnd/>
              <a:tailEnd/>
            </a:ln>
            <a:effectLst/>
          </p:spPr>
          <p:txBody>
            <a:bodyPr wrap="square" lIns="0" tIns="0" rIns="0" bIns="0" anchor="ctr"/>
            <a:lstStyle/>
            <a:p>
              <a:pPr algn="ctr" eaLnBrk="0" hangingPunct="0"/>
              <a:r>
                <a:rPr lang="en-GB" sz="1400" b="1" dirty="0" smtClean="0">
                  <a:solidFill>
                    <a:schemeClr val="bg1"/>
                  </a:solidFill>
                  <a:latin typeface="Arial" pitchFamily="34" charset="0"/>
                  <a:cs typeface="Arial" pitchFamily="34" charset="0"/>
                </a:rPr>
                <a:t>Develop </a:t>
              </a:r>
              <a:br>
                <a:rPr lang="en-GB" sz="1400" b="1" dirty="0" smtClean="0">
                  <a:solidFill>
                    <a:schemeClr val="bg1"/>
                  </a:solidFill>
                  <a:latin typeface="Arial" pitchFamily="34" charset="0"/>
                  <a:cs typeface="Arial" pitchFamily="34" charset="0"/>
                </a:rPr>
              </a:br>
              <a:r>
                <a:rPr lang="en-GB" sz="1400" b="1" dirty="0" smtClean="0">
                  <a:solidFill>
                    <a:schemeClr val="bg1"/>
                  </a:solidFill>
                  <a:latin typeface="Arial" pitchFamily="34" charset="0"/>
                  <a:cs typeface="Arial" pitchFamily="34" charset="0"/>
                </a:rPr>
                <a:t>Solver Model</a:t>
              </a:r>
              <a:endParaRPr lang="en-GB" sz="1400" b="1" dirty="0">
                <a:solidFill>
                  <a:schemeClr val="bg1"/>
                </a:solidFill>
                <a:latin typeface="Arial" pitchFamily="34" charset="0"/>
                <a:cs typeface="Arial" pitchFamily="34" charset="0"/>
              </a:endParaRPr>
            </a:p>
          </p:txBody>
        </p:sp>
        <p:sp>
          <p:nvSpPr>
            <p:cNvPr id="8" name="AutoShape 8"/>
            <p:cNvSpPr>
              <a:spLocks noChangeArrowheads="1"/>
            </p:cNvSpPr>
            <p:nvPr/>
          </p:nvSpPr>
          <p:spPr bwMode="auto">
            <a:xfrm>
              <a:off x="3071813" y="2241550"/>
              <a:ext cx="1630363" cy="776288"/>
            </a:xfrm>
            <a:prstGeom prst="homePlate">
              <a:avLst>
                <a:gd name="adj" fmla="val 28868"/>
              </a:avLst>
            </a:prstGeom>
            <a:solidFill>
              <a:schemeClr val="tx1">
                <a:lumMod val="50000"/>
                <a:lumOff val="50000"/>
              </a:schemeClr>
            </a:solidFill>
            <a:ln w="25400" cap="rnd">
              <a:solidFill>
                <a:schemeClr val="bg1"/>
              </a:solidFill>
              <a:miter lim="800000"/>
              <a:headEnd/>
              <a:tailEnd/>
            </a:ln>
            <a:effectLst/>
          </p:spPr>
          <p:txBody>
            <a:bodyPr wrap="square" lIns="0" tIns="0" rIns="0" bIns="0" anchor="ctr"/>
            <a:lstStyle/>
            <a:p>
              <a:pPr algn="ctr" eaLnBrk="0" hangingPunct="0"/>
              <a:r>
                <a:rPr lang="en-GB" sz="1400" b="1" dirty="0" smtClean="0">
                  <a:solidFill>
                    <a:schemeClr val="bg1"/>
                  </a:solidFill>
                  <a:latin typeface="Arial" pitchFamily="34" charset="0"/>
                  <a:cs typeface="Arial" pitchFamily="34" charset="0"/>
                </a:rPr>
                <a:t>Crystal Ball</a:t>
              </a:r>
              <a:br>
                <a:rPr lang="en-GB" sz="1400" b="1" dirty="0" smtClean="0">
                  <a:solidFill>
                    <a:schemeClr val="bg1"/>
                  </a:solidFill>
                  <a:latin typeface="Arial" pitchFamily="34" charset="0"/>
                  <a:cs typeface="Arial" pitchFamily="34" charset="0"/>
                </a:rPr>
              </a:br>
              <a:r>
                <a:rPr lang="en-GB" sz="1400" b="1" dirty="0" smtClean="0">
                  <a:solidFill>
                    <a:schemeClr val="bg1"/>
                  </a:solidFill>
                  <a:latin typeface="Arial" pitchFamily="34" charset="0"/>
                  <a:cs typeface="Arial" pitchFamily="34" charset="0"/>
                </a:rPr>
                <a:t>Simulation</a:t>
              </a:r>
              <a:endParaRPr lang="en-GB" sz="1400" b="1" dirty="0">
                <a:solidFill>
                  <a:schemeClr val="bg1"/>
                </a:solidFill>
                <a:latin typeface="Arial" pitchFamily="34" charset="0"/>
                <a:cs typeface="Arial" pitchFamily="34" charset="0"/>
              </a:endParaRPr>
            </a:p>
          </p:txBody>
        </p:sp>
        <p:sp>
          <p:nvSpPr>
            <p:cNvPr id="9" name="AutoShape 9"/>
            <p:cNvSpPr>
              <a:spLocks noChangeArrowheads="1"/>
            </p:cNvSpPr>
            <p:nvPr/>
          </p:nvSpPr>
          <p:spPr bwMode="auto">
            <a:xfrm>
              <a:off x="1697038" y="2241550"/>
              <a:ext cx="1631950" cy="776288"/>
            </a:xfrm>
            <a:prstGeom prst="homePlate">
              <a:avLst>
                <a:gd name="adj" fmla="val 28868"/>
              </a:avLst>
            </a:prstGeom>
            <a:solidFill>
              <a:schemeClr val="tx1">
                <a:lumMod val="50000"/>
                <a:lumOff val="50000"/>
              </a:schemeClr>
            </a:solidFill>
            <a:ln w="25400" cap="rnd">
              <a:solidFill>
                <a:schemeClr val="bg1"/>
              </a:solidFill>
              <a:miter lim="800000"/>
              <a:headEnd/>
              <a:tailEnd/>
            </a:ln>
            <a:effectLst/>
          </p:spPr>
          <p:txBody>
            <a:bodyPr wrap="square" lIns="0" tIns="0" rIns="0" bIns="0" anchor="ctr"/>
            <a:lstStyle/>
            <a:p>
              <a:pPr algn="ctr" eaLnBrk="0" hangingPunct="0"/>
              <a:r>
                <a:rPr lang="en-GB" sz="1400" b="1" dirty="0">
                  <a:solidFill>
                    <a:schemeClr val="bg1"/>
                  </a:solidFill>
                  <a:latin typeface="Arial" pitchFamily="34" charset="0"/>
                  <a:cs typeface="Arial" pitchFamily="34" charset="0"/>
                </a:rPr>
                <a:t>Required </a:t>
              </a:r>
              <a:r>
                <a:rPr lang="en-GB" sz="1400" b="1" dirty="0" smtClean="0">
                  <a:solidFill>
                    <a:schemeClr val="bg1"/>
                  </a:solidFill>
                  <a:latin typeface="Arial" pitchFamily="34" charset="0"/>
                  <a:cs typeface="Arial" pitchFamily="34" charset="0"/>
                </a:rPr>
                <a:t/>
              </a:r>
              <a:br>
                <a:rPr lang="en-GB" sz="1400" b="1" dirty="0" smtClean="0">
                  <a:solidFill>
                    <a:schemeClr val="bg1"/>
                  </a:solidFill>
                  <a:latin typeface="Arial" pitchFamily="34" charset="0"/>
                  <a:cs typeface="Arial" pitchFamily="34" charset="0"/>
                </a:rPr>
              </a:br>
              <a:r>
                <a:rPr lang="en-GB" sz="1400" b="1" dirty="0" smtClean="0">
                  <a:solidFill>
                    <a:schemeClr val="bg1"/>
                  </a:solidFill>
                  <a:latin typeface="Arial" pitchFamily="34" charset="0"/>
                  <a:cs typeface="Arial" pitchFamily="34" charset="0"/>
                </a:rPr>
                <a:t>Data </a:t>
              </a:r>
              <a:r>
                <a:rPr lang="en-GB" sz="1400" b="1" dirty="0">
                  <a:solidFill>
                    <a:schemeClr val="bg1"/>
                  </a:solidFill>
                  <a:latin typeface="Arial" pitchFamily="34" charset="0"/>
                  <a:cs typeface="Arial" pitchFamily="34" charset="0"/>
                </a:rPr>
                <a:t>Collection</a:t>
              </a:r>
            </a:p>
          </p:txBody>
        </p:sp>
        <p:sp>
          <p:nvSpPr>
            <p:cNvPr id="10" name="AutoShape 10"/>
            <p:cNvSpPr>
              <a:spLocks noChangeArrowheads="1"/>
            </p:cNvSpPr>
            <p:nvPr/>
          </p:nvSpPr>
          <p:spPr bwMode="auto">
            <a:xfrm>
              <a:off x="320675" y="2241550"/>
              <a:ext cx="1630363" cy="776288"/>
            </a:xfrm>
            <a:prstGeom prst="homePlate">
              <a:avLst>
                <a:gd name="adj" fmla="val 28868"/>
              </a:avLst>
            </a:prstGeom>
            <a:solidFill>
              <a:schemeClr val="tx1">
                <a:lumMod val="50000"/>
                <a:lumOff val="50000"/>
              </a:schemeClr>
            </a:solidFill>
            <a:ln w="25400" cap="rnd">
              <a:solidFill>
                <a:schemeClr val="bg1"/>
              </a:solidFill>
              <a:miter lim="800000"/>
              <a:headEnd/>
              <a:tailEnd/>
            </a:ln>
            <a:effectLst/>
          </p:spPr>
          <p:txBody>
            <a:bodyPr wrap="square" lIns="0" tIns="0" rIns="0" bIns="0" anchor="ctr"/>
            <a:lstStyle/>
            <a:p>
              <a:pPr algn="ctr" eaLnBrk="0" hangingPunct="0"/>
              <a:r>
                <a:rPr lang="en-GB" sz="1400" b="1" dirty="0" smtClean="0">
                  <a:solidFill>
                    <a:schemeClr val="bg1"/>
                  </a:solidFill>
                  <a:latin typeface="Arial" pitchFamily="34" charset="0"/>
                  <a:cs typeface="Arial" pitchFamily="34" charset="0"/>
                </a:rPr>
                <a:t>Design Simulation </a:t>
              </a:r>
              <a:br>
                <a:rPr lang="en-GB" sz="1400" b="1" dirty="0" smtClean="0">
                  <a:solidFill>
                    <a:schemeClr val="bg1"/>
                  </a:solidFill>
                  <a:latin typeface="Arial" pitchFamily="34" charset="0"/>
                  <a:cs typeface="Arial" pitchFamily="34" charset="0"/>
                </a:rPr>
              </a:br>
              <a:r>
                <a:rPr lang="en-GB" sz="1400" b="1" dirty="0" smtClean="0">
                  <a:solidFill>
                    <a:schemeClr val="bg1"/>
                  </a:solidFill>
                  <a:latin typeface="Arial" pitchFamily="34" charset="0"/>
                  <a:cs typeface="Arial" pitchFamily="34" charset="0"/>
                </a:rPr>
                <a:t>Methodology</a:t>
              </a:r>
            </a:p>
          </p:txBody>
        </p:sp>
      </p:grpSp>
      <p:sp>
        <p:nvSpPr>
          <p:cNvPr id="12" name="TextBox 11"/>
          <p:cNvSpPr txBox="1"/>
          <p:nvPr/>
        </p:nvSpPr>
        <p:spPr>
          <a:xfrm>
            <a:off x="171786" y="2518500"/>
            <a:ext cx="2177975" cy="2539157"/>
          </a:xfrm>
          <a:prstGeom prst="rect">
            <a:avLst/>
          </a:prstGeom>
          <a:noFill/>
        </p:spPr>
        <p:txBody>
          <a:bodyPr wrap="square" rtlCol="0">
            <a:spAutoFit/>
          </a:bodyPr>
          <a:lstStyle/>
          <a:p>
            <a:pPr marL="176213" indent="-176213">
              <a:spcBef>
                <a:spcPct val="20000"/>
              </a:spcBef>
              <a:spcAft>
                <a:spcPct val="0"/>
              </a:spcAft>
              <a:buFont typeface="Wingdings" pitchFamily="2" charset="2"/>
              <a:buChar char="§"/>
            </a:pPr>
            <a:r>
              <a:rPr lang="en-US" altLang="ko-KR" sz="1500" dirty="0" smtClean="0">
                <a:latin typeface="Arial" pitchFamily="34" charset="0"/>
                <a:cs typeface="Arial" pitchFamily="34" charset="0"/>
              </a:rPr>
              <a:t>Design simulation model for holes</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Design simulation model for Par 3, Par 4, and Par 5 holes</a:t>
            </a:r>
          </a:p>
          <a:p>
            <a:pPr marL="461963" lvl="1" indent="-285750">
              <a:spcBef>
                <a:spcPct val="20000"/>
              </a:spcBef>
              <a:spcAft>
                <a:spcPct val="0"/>
              </a:spcAft>
              <a:buFont typeface="Wingdings" pitchFamily="2" charset="2"/>
              <a:buChar char="ü"/>
            </a:pPr>
            <a:r>
              <a:rPr lang="en-US" altLang="ko-KR" sz="1500" dirty="0">
                <a:latin typeface="Arial" pitchFamily="34" charset="0"/>
                <a:cs typeface="Arial" pitchFamily="34" charset="0"/>
              </a:rPr>
              <a:t>Define Key Assumptions for simulation</a:t>
            </a:r>
          </a:p>
          <a:p>
            <a:pPr marL="176213" lvl="1">
              <a:spcBef>
                <a:spcPct val="20000"/>
              </a:spcBef>
              <a:spcAft>
                <a:spcPct val="0"/>
              </a:spcAft>
            </a:pPr>
            <a:endParaRPr lang="en-US" altLang="ko-KR" sz="1500" dirty="0">
              <a:latin typeface="Arial" pitchFamily="34" charset="0"/>
              <a:cs typeface="Arial" pitchFamily="34" charset="0"/>
            </a:endParaRPr>
          </a:p>
        </p:txBody>
      </p:sp>
      <p:sp>
        <p:nvSpPr>
          <p:cNvPr id="13" name="TextBox 12"/>
          <p:cNvSpPr txBox="1"/>
          <p:nvPr/>
        </p:nvSpPr>
        <p:spPr>
          <a:xfrm>
            <a:off x="2386706" y="2518500"/>
            <a:ext cx="2177975" cy="2215991"/>
          </a:xfrm>
          <a:prstGeom prst="rect">
            <a:avLst/>
          </a:prstGeom>
          <a:noFill/>
        </p:spPr>
        <p:txBody>
          <a:bodyPr wrap="square" rtlCol="0">
            <a:spAutoFit/>
          </a:bodyPr>
          <a:lstStyle/>
          <a:p>
            <a:pPr marL="176213" indent="-176213">
              <a:spcBef>
                <a:spcPct val="20000"/>
              </a:spcBef>
              <a:spcAft>
                <a:spcPct val="0"/>
              </a:spcAft>
              <a:buFont typeface="Wingdings" pitchFamily="2" charset="2"/>
              <a:buChar char="§"/>
            </a:pPr>
            <a:r>
              <a:rPr lang="en-US" altLang="ko-KR" sz="1500" dirty="0" smtClean="0">
                <a:latin typeface="Arial" pitchFamily="34" charset="0"/>
                <a:cs typeface="Arial" pitchFamily="34" charset="0"/>
              </a:rPr>
              <a:t>Collect required data for simulation</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Driving</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GIR</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Approach</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Scrambling</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Putting</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a:t>
            </a:r>
            <a:endParaRPr lang="en-US" altLang="ko-KR" sz="1500" dirty="0">
              <a:latin typeface="Arial" pitchFamily="34" charset="0"/>
              <a:cs typeface="Arial" pitchFamily="34" charset="0"/>
            </a:endParaRPr>
          </a:p>
        </p:txBody>
      </p:sp>
      <p:sp>
        <p:nvSpPr>
          <p:cNvPr id="14" name="TextBox 13"/>
          <p:cNvSpPr txBox="1"/>
          <p:nvPr/>
        </p:nvSpPr>
        <p:spPr>
          <a:xfrm>
            <a:off x="4535041" y="2518500"/>
            <a:ext cx="2177975" cy="2539157"/>
          </a:xfrm>
          <a:prstGeom prst="rect">
            <a:avLst/>
          </a:prstGeom>
          <a:noFill/>
        </p:spPr>
        <p:txBody>
          <a:bodyPr wrap="square" rtlCol="0">
            <a:spAutoFit/>
          </a:bodyPr>
          <a:lstStyle/>
          <a:p>
            <a:pPr marL="176213" indent="-176213">
              <a:spcBef>
                <a:spcPct val="20000"/>
              </a:spcBef>
              <a:spcAft>
                <a:spcPct val="0"/>
              </a:spcAft>
              <a:buFont typeface="Wingdings" pitchFamily="2" charset="2"/>
              <a:buChar char="§"/>
            </a:pPr>
            <a:r>
              <a:rPr lang="en-US" altLang="ko-KR" sz="1500" dirty="0" smtClean="0">
                <a:latin typeface="Arial" pitchFamily="34" charset="0"/>
                <a:cs typeface="Arial" pitchFamily="34" charset="0"/>
              </a:rPr>
              <a:t>Conduct Crystal Ball simulation</a:t>
            </a:r>
          </a:p>
          <a:p>
            <a:pPr marL="461963" lvl="1" indent="-285750">
              <a:spcBef>
                <a:spcPct val="20000"/>
              </a:spcBef>
              <a:spcAft>
                <a:spcPct val="0"/>
              </a:spcAft>
              <a:buFont typeface="Wingdings" pitchFamily="2" charset="2"/>
              <a:buChar char="ü"/>
            </a:pPr>
            <a:r>
              <a:rPr lang="en-US" altLang="ko-KR" sz="1500" dirty="0" smtClean="0">
                <a:latin typeface="Arial" pitchFamily="34" charset="0"/>
                <a:cs typeface="Arial" pitchFamily="34" charset="0"/>
              </a:rPr>
              <a:t>Conduct simulations for all holes, and players</a:t>
            </a:r>
          </a:p>
          <a:p>
            <a:pPr marL="176213" lvl="1" indent="-176213">
              <a:spcBef>
                <a:spcPct val="20000"/>
              </a:spcBef>
              <a:spcAft>
                <a:spcPct val="0"/>
              </a:spcAft>
              <a:buFont typeface="Wingdings" pitchFamily="2" charset="2"/>
              <a:buChar char="§"/>
            </a:pPr>
            <a:r>
              <a:rPr lang="en-US" altLang="ko-KR" sz="1500" dirty="0">
                <a:latin typeface="Arial" pitchFamily="34" charset="0"/>
                <a:cs typeface="Arial" pitchFamily="34" charset="0"/>
              </a:rPr>
              <a:t>Conduct </a:t>
            </a:r>
            <a:r>
              <a:rPr lang="en-US" altLang="ko-KR" sz="1500" dirty="0" smtClean="0">
                <a:latin typeface="Arial" pitchFamily="34" charset="0"/>
                <a:cs typeface="Arial" pitchFamily="34" charset="0"/>
              </a:rPr>
              <a:t>error analysis to verify simulation result</a:t>
            </a:r>
            <a:endParaRPr lang="en-US" altLang="ko-KR" sz="1500" dirty="0">
              <a:latin typeface="Arial" pitchFamily="34" charset="0"/>
              <a:cs typeface="Arial" pitchFamily="34" charset="0"/>
            </a:endParaRPr>
          </a:p>
          <a:p>
            <a:pPr marL="461963" lvl="1" indent="-285750">
              <a:spcBef>
                <a:spcPct val="20000"/>
              </a:spcBef>
              <a:spcAft>
                <a:spcPct val="0"/>
              </a:spcAft>
              <a:buFont typeface="Wingdings" pitchFamily="2" charset="2"/>
              <a:buChar char="ü"/>
            </a:pPr>
            <a:endParaRPr lang="en-US" altLang="ko-KR" sz="1500" dirty="0">
              <a:latin typeface="Arial" pitchFamily="34" charset="0"/>
              <a:cs typeface="Arial" pitchFamily="34" charset="0"/>
            </a:endParaRPr>
          </a:p>
        </p:txBody>
      </p:sp>
      <p:sp>
        <p:nvSpPr>
          <p:cNvPr id="15" name="TextBox 14"/>
          <p:cNvSpPr txBox="1"/>
          <p:nvPr/>
        </p:nvSpPr>
        <p:spPr>
          <a:xfrm>
            <a:off x="6664523" y="2518500"/>
            <a:ext cx="2177975" cy="784830"/>
          </a:xfrm>
          <a:prstGeom prst="rect">
            <a:avLst/>
          </a:prstGeom>
          <a:noFill/>
        </p:spPr>
        <p:txBody>
          <a:bodyPr wrap="square" rtlCol="0">
            <a:spAutoFit/>
          </a:bodyPr>
          <a:lstStyle>
            <a:defPPr>
              <a:defRPr lang="ko-KR"/>
            </a:defPPr>
            <a:lvl1pPr marL="176213" indent="-176213">
              <a:buFont typeface="Wingdings" pitchFamily="2" charset="2"/>
              <a:buChar char="§"/>
              <a:defRPr sz="1500">
                <a:latin typeface="Arial" pitchFamily="34" charset="0"/>
                <a:cs typeface="Arial" pitchFamily="34" charset="0"/>
              </a:defRPr>
            </a:lvl1pPr>
            <a:lvl2pPr marL="461963" lvl="1" indent="-285750">
              <a:buFont typeface="Wingdings" pitchFamily="2" charset="2"/>
              <a:buChar char="ü"/>
              <a:defRPr sz="1500">
                <a:latin typeface="Arial" pitchFamily="34" charset="0"/>
                <a:cs typeface="Arial" pitchFamily="34" charset="0"/>
              </a:defRPr>
            </a:lvl2pPr>
          </a:lstStyle>
          <a:p>
            <a:pPr>
              <a:spcBef>
                <a:spcPct val="20000"/>
              </a:spcBef>
              <a:spcAft>
                <a:spcPct val="0"/>
              </a:spcAft>
            </a:pPr>
            <a:r>
              <a:rPr lang="en-US" altLang="ko-KR" dirty="0" smtClean="0"/>
              <a:t>Develop solver model to determine feasible solution</a:t>
            </a:r>
            <a:endParaRPr lang="en-US" altLang="ko-KR" dirty="0"/>
          </a:p>
        </p:txBody>
      </p:sp>
    </p:spTree>
    <p:extLst>
      <p:ext uri="{BB962C8B-B14F-4D97-AF65-F5344CB8AC3E}">
        <p14:creationId xmlns:p14="http://schemas.microsoft.com/office/powerpoint/2010/main" val="77066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Design Simulation </a:t>
            </a:r>
            <a:r>
              <a:rPr lang="en-US" altLang="ko-KR" dirty="0" smtClean="0"/>
              <a:t>Methodology (1/4)</a:t>
            </a:r>
            <a:endParaRPr lang="ko-KR" altLang="en-US" dirty="0"/>
          </a:p>
        </p:txBody>
      </p:sp>
      <p:cxnSp>
        <p:nvCxnSpPr>
          <p:cNvPr id="37" name="Elbow Connector 36"/>
          <p:cNvCxnSpPr>
            <a:stCxn id="163" idx="0"/>
            <a:endCxn id="114" idx="2"/>
          </p:cNvCxnSpPr>
          <p:nvPr/>
        </p:nvCxnSpPr>
        <p:spPr>
          <a:xfrm rot="5400000" flipH="1" flipV="1">
            <a:off x="4837547" y="3787241"/>
            <a:ext cx="656428" cy="254"/>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93824" y="1854547"/>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Tee box</a:t>
            </a:r>
            <a:endParaRPr lang="ko-KR" altLang="en-US" sz="1000" dirty="0">
              <a:solidFill>
                <a:schemeClr val="tx1"/>
              </a:solidFill>
              <a:latin typeface="Calibri" pitchFamily="34" charset="0"/>
            </a:endParaRPr>
          </a:p>
        </p:txBody>
      </p:sp>
      <p:cxnSp>
        <p:nvCxnSpPr>
          <p:cNvPr id="12" name="Straight Arrow Connector 11"/>
          <p:cNvCxnSpPr>
            <a:stCxn id="4" idx="3"/>
            <a:endCxn id="35" idx="2"/>
          </p:cNvCxnSpPr>
          <p:nvPr/>
        </p:nvCxnSpPr>
        <p:spPr>
          <a:xfrm flipV="1">
            <a:off x="789049" y="2153440"/>
            <a:ext cx="696132"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485181" y="1883440"/>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Green?</a:t>
            </a:r>
            <a:endParaRPr lang="ko-KR" altLang="en-US" sz="1000" b="1" dirty="0">
              <a:solidFill>
                <a:schemeClr val="tx1"/>
              </a:solidFill>
              <a:latin typeface="Calibri" pitchFamily="34" charset="0"/>
            </a:endParaRPr>
          </a:p>
        </p:txBody>
      </p:sp>
      <p:sp>
        <p:nvSpPr>
          <p:cNvPr id="52" name="Rectangle 51"/>
          <p:cNvSpPr/>
          <p:nvPr/>
        </p:nvSpPr>
        <p:spPr>
          <a:xfrm>
            <a:off x="3217941" y="1505569"/>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53" name="Rectangle 52"/>
          <p:cNvSpPr/>
          <p:nvPr/>
        </p:nvSpPr>
        <p:spPr>
          <a:xfrm>
            <a:off x="3217941" y="2931296"/>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cxnSp>
        <p:nvCxnSpPr>
          <p:cNvPr id="55" name="Elbow Connector 54"/>
          <p:cNvCxnSpPr>
            <a:stCxn id="35" idx="6"/>
            <a:endCxn id="52" idx="1"/>
          </p:cNvCxnSpPr>
          <p:nvPr/>
        </p:nvCxnSpPr>
        <p:spPr>
          <a:xfrm flipV="1">
            <a:off x="1982685" y="1804463"/>
            <a:ext cx="1235256" cy="348977"/>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35" idx="6"/>
            <a:endCxn id="53" idx="1"/>
          </p:cNvCxnSpPr>
          <p:nvPr/>
        </p:nvCxnSpPr>
        <p:spPr>
          <a:xfrm>
            <a:off x="1982685" y="2153440"/>
            <a:ext cx="1235256" cy="1076750"/>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909977" y="1829423"/>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62" name="TextBox 61"/>
          <p:cNvSpPr txBox="1"/>
          <p:nvPr/>
        </p:nvSpPr>
        <p:spPr>
          <a:xfrm>
            <a:off x="2909977" y="3237842"/>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103" name="Oval 102"/>
          <p:cNvSpPr/>
          <p:nvPr/>
        </p:nvSpPr>
        <p:spPr>
          <a:xfrm>
            <a:off x="4105406" y="2688669"/>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109" name="Rectangle 108"/>
          <p:cNvSpPr/>
          <p:nvPr/>
        </p:nvSpPr>
        <p:spPr>
          <a:xfrm>
            <a:off x="4818275" y="2451042"/>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Birdie</a:t>
            </a:r>
            <a:endParaRPr lang="ko-KR" altLang="en-US" sz="1000" b="1" dirty="0">
              <a:solidFill>
                <a:schemeClr val="tx1"/>
              </a:solidFill>
              <a:latin typeface="Calibri" pitchFamily="34" charset="0"/>
            </a:endParaRPr>
          </a:p>
        </p:txBody>
      </p:sp>
      <p:cxnSp>
        <p:nvCxnSpPr>
          <p:cNvPr id="110" name="Elbow Connector 109"/>
          <p:cNvCxnSpPr>
            <a:stCxn id="103" idx="6"/>
            <a:endCxn id="109" idx="1"/>
          </p:cNvCxnSpPr>
          <p:nvPr/>
        </p:nvCxnSpPr>
        <p:spPr>
          <a:xfrm flipV="1">
            <a:off x="4602910" y="2608926"/>
            <a:ext cx="215365" cy="349743"/>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4818275" y="3143386"/>
            <a:ext cx="695225" cy="315768"/>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15" name="Elbow Connector 114"/>
          <p:cNvCxnSpPr>
            <a:stCxn id="103" idx="6"/>
            <a:endCxn id="114" idx="1"/>
          </p:cNvCxnSpPr>
          <p:nvPr/>
        </p:nvCxnSpPr>
        <p:spPr>
          <a:xfrm>
            <a:off x="4602910" y="2958669"/>
            <a:ext cx="215365" cy="342601"/>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Oval 120"/>
          <p:cNvSpPr/>
          <p:nvPr/>
        </p:nvSpPr>
        <p:spPr>
          <a:xfrm>
            <a:off x="6028237" y="3035462"/>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24" name="Straight Arrow Connector 123"/>
          <p:cNvCxnSpPr>
            <a:stCxn id="114" idx="3"/>
            <a:endCxn id="121" idx="2"/>
          </p:cNvCxnSpPr>
          <p:nvPr/>
        </p:nvCxnSpPr>
        <p:spPr>
          <a:xfrm>
            <a:off x="5513500" y="3301270"/>
            <a:ext cx="514737" cy="41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7163604" y="3152622"/>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Par</a:t>
            </a:r>
            <a:endParaRPr lang="ko-KR" altLang="en-US" sz="1000" b="1" dirty="0">
              <a:solidFill>
                <a:schemeClr val="tx1"/>
              </a:solidFill>
              <a:latin typeface="Calibri" pitchFamily="34" charset="0"/>
            </a:endParaRPr>
          </a:p>
        </p:txBody>
      </p:sp>
      <p:sp>
        <p:nvSpPr>
          <p:cNvPr id="130" name="TextBox 129"/>
          <p:cNvSpPr txBox="1"/>
          <p:nvPr/>
        </p:nvSpPr>
        <p:spPr>
          <a:xfrm>
            <a:off x="4462813" y="2448553"/>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31" name="TextBox 130"/>
          <p:cNvSpPr txBox="1"/>
          <p:nvPr/>
        </p:nvSpPr>
        <p:spPr>
          <a:xfrm>
            <a:off x="4496850" y="3248630"/>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32" name="Straight Arrow Connector 131"/>
          <p:cNvCxnSpPr>
            <a:stCxn id="121" idx="6"/>
            <a:endCxn id="128" idx="1"/>
          </p:cNvCxnSpPr>
          <p:nvPr/>
        </p:nvCxnSpPr>
        <p:spPr>
          <a:xfrm>
            <a:off x="6525741" y="3305462"/>
            <a:ext cx="637863" cy="504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6894622" y="3078217"/>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38" name="Rectangle 137"/>
          <p:cNvSpPr/>
          <p:nvPr/>
        </p:nvSpPr>
        <p:spPr>
          <a:xfrm>
            <a:off x="7163604" y="3729507"/>
            <a:ext cx="695225" cy="315768"/>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39" name="Elbow Connector 138"/>
          <p:cNvCxnSpPr>
            <a:stCxn id="121" idx="6"/>
            <a:endCxn id="138" idx="1"/>
          </p:cNvCxnSpPr>
          <p:nvPr/>
        </p:nvCxnSpPr>
        <p:spPr>
          <a:xfrm>
            <a:off x="6525741" y="3305462"/>
            <a:ext cx="637863" cy="581929"/>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6894622" y="3887391"/>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147" name="Oval 146"/>
          <p:cNvSpPr/>
          <p:nvPr/>
        </p:nvSpPr>
        <p:spPr>
          <a:xfrm>
            <a:off x="8037909" y="3617391"/>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48" name="Elbow Connector 147"/>
          <p:cNvCxnSpPr>
            <a:stCxn id="147" idx="6"/>
            <a:endCxn id="153" idx="2"/>
          </p:cNvCxnSpPr>
          <p:nvPr/>
        </p:nvCxnSpPr>
        <p:spPr>
          <a:xfrm flipV="1">
            <a:off x="8535413" y="3468390"/>
            <a:ext cx="98861" cy="419001"/>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38" idx="3"/>
            <a:endCxn id="147" idx="2"/>
          </p:cNvCxnSpPr>
          <p:nvPr/>
        </p:nvCxnSpPr>
        <p:spPr>
          <a:xfrm>
            <a:off x="7858829" y="3887391"/>
            <a:ext cx="17908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a:off x="8286661" y="3152622"/>
            <a:ext cx="695225" cy="315768"/>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Bogey</a:t>
            </a:r>
            <a:endParaRPr lang="ko-KR" altLang="en-US" sz="1000" b="1" dirty="0">
              <a:solidFill>
                <a:schemeClr val="tx1"/>
              </a:solidFill>
              <a:latin typeface="Calibri" pitchFamily="34" charset="0"/>
            </a:endParaRPr>
          </a:p>
        </p:txBody>
      </p:sp>
      <p:cxnSp>
        <p:nvCxnSpPr>
          <p:cNvPr id="157" name="Elbow Connector 156"/>
          <p:cNvCxnSpPr>
            <a:stCxn id="147" idx="6"/>
          </p:cNvCxnSpPr>
          <p:nvPr/>
        </p:nvCxnSpPr>
        <p:spPr>
          <a:xfrm>
            <a:off x="8535413" y="3887391"/>
            <a:ext cx="98861" cy="424735"/>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4916882" y="4115582"/>
            <a:ext cx="497504" cy="540000"/>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Scrambling?</a:t>
            </a:r>
            <a:endParaRPr lang="ko-KR" altLang="en-US" sz="1000" b="1" dirty="0">
              <a:solidFill>
                <a:schemeClr val="tx1"/>
              </a:solidFill>
              <a:latin typeface="Calibri" pitchFamily="34" charset="0"/>
            </a:endParaRPr>
          </a:p>
        </p:txBody>
      </p:sp>
      <p:sp>
        <p:nvSpPr>
          <p:cNvPr id="168" name="Rectangle 167"/>
          <p:cNvSpPr/>
          <p:nvPr/>
        </p:nvSpPr>
        <p:spPr>
          <a:xfrm>
            <a:off x="6353379" y="4803504"/>
            <a:ext cx="695225" cy="597787"/>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sp>
        <p:nvSpPr>
          <p:cNvPr id="175" name="TextBox 174"/>
          <p:cNvSpPr txBox="1"/>
          <p:nvPr/>
        </p:nvSpPr>
        <p:spPr>
          <a:xfrm>
            <a:off x="4857214" y="3545265"/>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cxnSp>
        <p:nvCxnSpPr>
          <p:cNvPr id="179" name="Elbow Connector 178"/>
          <p:cNvCxnSpPr>
            <a:stCxn id="163" idx="6"/>
            <a:endCxn id="168" idx="1"/>
          </p:cNvCxnSpPr>
          <p:nvPr/>
        </p:nvCxnSpPr>
        <p:spPr>
          <a:xfrm>
            <a:off x="5414386" y="4385582"/>
            <a:ext cx="938993" cy="716816"/>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3" name="TextBox 182"/>
          <p:cNvSpPr txBox="1"/>
          <p:nvPr/>
        </p:nvSpPr>
        <p:spPr>
          <a:xfrm>
            <a:off x="5395914" y="4157391"/>
            <a:ext cx="307964" cy="246221"/>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99" name="Elbow Connector 198"/>
          <p:cNvCxnSpPr>
            <a:stCxn id="168" idx="3"/>
            <a:endCxn id="138" idx="2"/>
          </p:cNvCxnSpPr>
          <p:nvPr/>
        </p:nvCxnSpPr>
        <p:spPr>
          <a:xfrm flipV="1">
            <a:off x="7048604" y="4045275"/>
            <a:ext cx="462613" cy="1057123"/>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5" name="Elbow Connector 204"/>
          <p:cNvCxnSpPr>
            <a:stCxn id="52" idx="3"/>
            <a:endCxn id="103" idx="0"/>
          </p:cNvCxnSpPr>
          <p:nvPr/>
        </p:nvCxnSpPr>
        <p:spPr>
          <a:xfrm>
            <a:off x="3913166" y="1804463"/>
            <a:ext cx="440992" cy="884206"/>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8" name="Elbow Connector 207"/>
          <p:cNvCxnSpPr>
            <a:stCxn id="53" idx="2"/>
            <a:endCxn id="163" idx="2"/>
          </p:cNvCxnSpPr>
          <p:nvPr/>
        </p:nvCxnSpPr>
        <p:spPr>
          <a:xfrm rot="16200000" flipH="1">
            <a:off x="3812969" y="3281668"/>
            <a:ext cx="856499" cy="1351328"/>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p:nvPr>
        </p:nvSpPr>
        <p:spPr/>
        <p:txBody>
          <a:bodyPr/>
          <a:lstStyle/>
          <a:p>
            <a:endParaRPr lang="ko-KR" altLang="en-US"/>
          </a:p>
        </p:txBody>
      </p:sp>
      <p:sp>
        <p:nvSpPr>
          <p:cNvPr id="51" name="TextBox 50"/>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Simulation Model for Par 3 holes</a:t>
            </a:r>
            <a:endParaRPr lang="ko-KR" altLang="en-US" sz="2400" b="1" i="1" dirty="0">
              <a:latin typeface="Arial" pitchFamily="34" charset="0"/>
              <a:cs typeface="Arial" pitchFamily="34" charset="0"/>
            </a:endParaRPr>
          </a:p>
        </p:txBody>
      </p:sp>
      <p:sp>
        <p:nvSpPr>
          <p:cNvPr id="54" name="Rectangle 53"/>
          <p:cNvSpPr/>
          <p:nvPr/>
        </p:nvSpPr>
        <p:spPr>
          <a:xfrm>
            <a:off x="8308911" y="5370027"/>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Double Bogey</a:t>
            </a:r>
            <a:endParaRPr lang="ko-KR" altLang="en-US" sz="1000" b="1" dirty="0">
              <a:solidFill>
                <a:schemeClr val="tx1"/>
              </a:solidFill>
              <a:latin typeface="Calibri" pitchFamily="34" charset="0"/>
            </a:endParaRPr>
          </a:p>
        </p:txBody>
      </p:sp>
      <p:sp>
        <p:nvSpPr>
          <p:cNvPr id="56" name="Oval 55"/>
          <p:cNvSpPr/>
          <p:nvPr/>
        </p:nvSpPr>
        <p:spPr>
          <a:xfrm>
            <a:off x="8393311" y="4804793"/>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57" name="Rectangle 56"/>
          <p:cNvSpPr/>
          <p:nvPr/>
        </p:nvSpPr>
        <p:spPr>
          <a:xfrm>
            <a:off x="8294450" y="4305597"/>
            <a:ext cx="695225" cy="266195"/>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59" name="TextBox 58"/>
          <p:cNvSpPr txBox="1"/>
          <p:nvPr/>
        </p:nvSpPr>
        <p:spPr>
          <a:xfrm>
            <a:off x="8656524" y="4029127"/>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No</a:t>
            </a:r>
            <a:endParaRPr lang="ko-KR" altLang="en-US" sz="1000" dirty="0">
              <a:latin typeface="Calibri" pitchFamily="34" charset="0"/>
            </a:endParaRPr>
          </a:p>
        </p:txBody>
      </p:sp>
      <p:cxnSp>
        <p:nvCxnSpPr>
          <p:cNvPr id="60" name="Straight Arrow Connector 59"/>
          <p:cNvCxnSpPr>
            <a:stCxn id="57" idx="2"/>
            <a:endCxn id="56" idx="0"/>
          </p:cNvCxnSpPr>
          <p:nvPr/>
        </p:nvCxnSpPr>
        <p:spPr>
          <a:xfrm>
            <a:off x="8642063" y="4571792"/>
            <a:ext cx="0" cy="23300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8308911" y="5824921"/>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Triple Bogey</a:t>
            </a:r>
            <a:endParaRPr lang="ko-KR" altLang="en-US" sz="1000" b="1" dirty="0">
              <a:solidFill>
                <a:schemeClr val="tx1"/>
              </a:solidFill>
              <a:latin typeface="Calibri" pitchFamily="34" charset="0"/>
            </a:endParaRPr>
          </a:p>
        </p:txBody>
      </p:sp>
      <p:cxnSp>
        <p:nvCxnSpPr>
          <p:cNvPr id="64" name="Elbow Connector 63"/>
          <p:cNvCxnSpPr>
            <a:stCxn id="56" idx="2"/>
            <a:endCxn id="54" idx="1"/>
          </p:cNvCxnSpPr>
          <p:nvPr/>
        </p:nvCxnSpPr>
        <p:spPr>
          <a:xfrm rot="10800000" flipV="1">
            <a:off x="8308911" y="5032405"/>
            <a:ext cx="84400" cy="470719"/>
          </a:xfrm>
          <a:prstGeom prst="bentConnector3">
            <a:avLst>
              <a:gd name="adj1" fmla="val 37085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56" idx="2"/>
            <a:endCxn id="63" idx="1"/>
          </p:cNvCxnSpPr>
          <p:nvPr/>
        </p:nvCxnSpPr>
        <p:spPr>
          <a:xfrm rot="10800000" flipV="1">
            <a:off x="8308911" y="5032405"/>
            <a:ext cx="84400" cy="925613"/>
          </a:xfrm>
          <a:prstGeom prst="bentConnector3">
            <a:avLst>
              <a:gd name="adj1" fmla="val 37085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8052767" y="5280701"/>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67" name="TextBox 66"/>
          <p:cNvSpPr txBox="1"/>
          <p:nvPr/>
        </p:nvSpPr>
        <p:spPr>
          <a:xfrm>
            <a:off x="8037909" y="5738589"/>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No</a:t>
            </a:r>
            <a:endParaRPr lang="ko-KR" altLang="en-US" sz="1000" dirty="0">
              <a:latin typeface="Calibri" pitchFamily="34" charset="0"/>
            </a:endParaRPr>
          </a:p>
        </p:txBody>
      </p:sp>
      <p:sp>
        <p:nvSpPr>
          <p:cNvPr id="68" name="TextBox 67"/>
          <p:cNvSpPr txBox="1"/>
          <p:nvPr/>
        </p:nvSpPr>
        <p:spPr>
          <a:xfrm>
            <a:off x="8656524" y="3529135"/>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Tree>
    <p:extLst>
      <p:ext uri="{BB962C8B-B14F-4D97-AF65-F5344CB8AC3E}">
        <p14:creationId xmlns:p14="http://schemas.microsoft.com/office/powerpoint/2010/main" val="3860656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Design Simulation </a:t>
            </a:r>
            <a:r>
              <a:rPr lang="en-US" altLang="ko-KR" dirty="0" smtClean="0"/>
              <a:t>Methodology (2/4)</a:t>
            </a:r>
            <a:endParaRPr lang="ko-KR" altLang="en-US" dirty="0"/>
          </a:p>
        </p:txBody>
      </p:sp>
      <p:cxnSp>
        <p:nvCxnSpPr>
          <p:cNvPr id="37" name="Elbow Connector 36"/>
          <p:cNvCxnSpPr>
            <a:stCxn id="163" idx="0"/>
            <a:endCxn id="114" idx="2"/>
          </p:cNvCxnSpPr>
          <p:nvPr/>
        </p:nvCxnSpPr>
        <p:spPr>
          <a:xfrm rot="5400000" flipH="1" flipV="1">
            <a:off x="5649914" y="3437949"/>
            <a:ext cx="553374" cy="254"/>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93370" y="1808691"/>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Tee box</a:t>
            </a:r>
            <a:endParaRPr lang="ko-KR" altLang="en-US" sz="1000" dirty="0">
              <a:solidFill>
                <a:schemeClr val="tx1"/>
              </a:solidFill>
              <a:latin typeface="Calibri" pitchFamily="34" charset="0"/>
            </a:endParaRPr>
          </a:p>
        </p:txBody>
      </p:sp>
      <p:sp>
        <p:nvSpPr>
          <p:cNvPr id="5" name="Rectangle 4"/>
          <p:cNvSpPr/>
          <p:nvPr/>
        </p:nvSpPr>
        <p:spPr>
          <a:xfrm>
            <a:off x="1962368" y="1808691"/>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Fairway</a:t>
            </a:r>
            <a:endParaRPr lang="ko-KR" altLang="en-US" sz="1000" dirty="0">
              <a:solidFill>
                <a:schemeClr val="tx1"/>
              </a:solidFill>
              <a:latin typeface="Calibri" pitchFamily="34" charset="0"/>
            </a:endParaRPr>
          </a:p>
        </p:txBody>
      </p:sp>
      <p:sp>
        <p:nvSpPr>
          <p:cNvPr id="6" name="Rectangle 5"/>
          <p:cNvSpPr/>
          <p:nvPr/>
        </p:nvSpPr>
        <p:spPr>
          <a:xfrm>
            <a:off x="1962368" y="4360066"/>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No Fairway</a:t>
            </a:r>
            <a:endParaRPr lang="ko-KR" altLang="en-US" sz="1000" dirty="0">
              <a:solidFill>
                <a:schemeClr val="tx1"/>
              </a:solidFill>
              <a:latin typeface="Calibri" pitchFamily="34" charset="0"/>
            </a:endParaRPr>
          </a:p>
        </p:txBody>
      </p:sp>
      <p:cxnSp>
        <p:nvCxnSpPr>
          <p:cNvPr id="12" name="Straight Arrow Connector 11"/>
          <p:cNvCxnSpPr>
            <a:stCxn id="5" idx="3"/>
            <a:endCxn id="35" idx="2"/>
          </p:cNvCxnSpPr>
          <p:nvPr/>
        </p:nvCxnSpPr>
        <p:spPr>
          <a:xfrm flipV="1">
            <a:off x="2657593" y="2060661"/>
            <a:ext cx="274740"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18" idx="6"/>
            <a:endCxn id="6" idx="1"/>
          </p:cNvCxnSpPr>
          <p:nvPr/>
        </p:nvCxnSpPr>
        <p:spPr>
          <a:xfrm>
            <a:off x="1529017" y="2060661"/>
            <a:ext cx="433351" cy="2551376"/>
          </a:xfrm>
          <a:prstGeom prst="bentConnector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1031513" y="1833048"/>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altLang="ko-KR" sz="1000" b="1" dirty="0" smtClean="0">
                <a:solidFill>
                  <a:schemeClr val="tx1"/>
                </a:solidFill>
                <a:latin typeface="Calibri" pitchFamily="34" charset="0"/>
              </a:rPr>
              <a:t>Fairway?</a:t>
            </a:r>
            <a:endParaRPr lang="ko-KR" altLang="en-US" sz="1000" b="1" dirty="0">
              <a:solidFill>
                <a:schemeClr val="tx1"/>
              </a:solidFill>
              <a:latin typeface="Calibri" pitchFamily="34" charset="0"/>
            </a:endParaRPr>
          </a:p>
        </p:txBody>
      </p:sp>
      <p:cxnSp>
        <p:nvCxnSpPr>
          <p:cNvPr id="19" name="Straight Arrow Connector 18"/>
          <p:cNvCxnSpPr>
            <a:stCxn id="4" idx="3"/>
            <a:endCxn id="18" idx="2"/>
          </p:cNvCxnSpPr>
          <p:nvPr/>
        </p:nvCxnSpPr>
        <p:spPr>
          <a:xfrm flipV="1">
            <a:off x="788595" y="2060661"/>
            <a:ext cx="242918"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639682" y="1851418"/>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Yes</a:t>
            </a:r>
            <a:endParaRPr lang="ko-KR" altLang="en-US" dirty="0"/>
          </a:p>
        </p:txBody>
      </p:sp>
      <p:sp>
        <p:nvSpPr>
          <p:cNvPr id="27" name="TextBox 26"/>
          <p:cNvSpPr txBox="1"/>
          <p:nvPr/>
        </p:nvSpPr>
        <p:spPr>
          <a:xfrm>
            <a:off x="1639682" y="4657227"/>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35" name="Oval 34"/>
          <p:cNvSpPr/>
          <p:nvPr/>
        </p:nvSpPr>
        <p:spPr>
          <a:xfrm>
            <a:off x="2932333" y="1833048"/>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Green?</a:t>
            </a:r>
            <a:endParaRPr lang="ko-KR" altLang="en-US" sz="1000" b="1" dirty="0">
              <a:solidFill>
                <a:schemeClr val="tx1"/>
              </a:solidFill>
              <a:latin typeface="Calibri" pitchFamily="34" charset="0"/>
            </a:endParaRPr>
          </a:p>
        </p:txBody>
      </p:sp>
      <p:sp>
        <p:nvSpPr>
          <p:cNvPr id="36" name="Oval 35"/>
          <p:cNvSpPr/>
          <p:nvPr/>
        </p:nvSpPr>
        <p:spPr>
          <a:xfrm>
            <a:off x="2932333" y="4384423"/>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Green?</a:t>
            </a:r>
            <a:endParaRPr lang="ko-KR" altLang="en-US" sz="1000" b="1" dirty="0">
              <a:solidFill>
                <a:schemeClr val="tx1"/>
              </a:solidFill>
              <a:latin typeface="Calibri" pitchFamily="34" charset="0"/>
            </a:endParaRPr>
          </a:p>
        </p:txBody>
      </p:sp>
      <p:cxnSp>
        <p:nvCxnSpPr>
          <p:cNvPr id="42" name="Straight Arrow Connector 41"/>
          <p:cNvCxnSpPr>
            <a:stCxn id="6" idx="3"/>
            <a:endCxn id="36" idx="2"/>
          </p:cNvCxnSpPr>
          <p:nvPr/>
        </p:nvCxnSpPr>
        <p:spPr>
          <a:xfrm flipV="1">
            <a:off x="2657593" y="4612036"/>
            <a:ext cx="274740"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8" idx="6"/>
            <a:endCxn id="5" idx="1"/>
          </p:cNvCxnSpPr>
          <p:nvPr/>
        </p:nvCxnSpPr>
        <p:spPr>
          <a:xfrm>
            <a:off x="1529017" y="2060661"/>
            <a:ext cx="433352" cy="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3978781" y="1514500"/>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53" name="Rectangle 52"/>
          <p:cNvSpPr/>
          <p:nvPr/>
        </p:nvSpPr>
        <p:spPr>
          <a:xfrm>
            <a:off x="3978781" y="2716400"/>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cxnSp>
        <p:nvCxnSpPr>
          <p:cNvPr id="55" name="Elbow Connector 54"/>
          <p:cNvCxnSpPr>
            <a:stCxn id="35" idx="6"/>
            <a:endCxn id="52" idx="1"/>
          </p:cNvCxnSpPr>
          <p:nvPr/>
        </p:nvCxnSpPr>
        <p:spPr>
          <a:xfrm flipV="1">
            <a:off x="3429837" y="1766470"/>
            <a:ext cx="548944" cy="294191"/>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35" idx="6"/>
            <a:endCxn id="53" idx="1"/>
          </p:cNvCxnSpPr>
          <p:nvPr/>
        </p:nvCxnSpPr>
        <p:spPr>
          <a:xfrm>
            <a:off x="3429837" y="2060661"/>
            <a:ext cx="548944" cy="907709"/>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3670817" y="1787512"/>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62" name="TextBox 61"/>
          <p:cNvSpPr txBox="1"/>
          <p:nvPr/>
        </p:nvSpPr>
        <p:spPr>
          <a:xfrm>
            <a:off x="3670817" y="2974821"/>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63" name="Rectangle 62"/>
          <p:cNvSpPr/>
          <p:nvPr/>
        </p:nvSpPr>
        <p:spPr>
          <a:xfrm>
            <a:off x="3978781" y="4094098"/>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64" name="Rectangle 63"/>
          <p:cNvSpPr/>
          <p:nvPr/>
        </p:nvSpPr>
        <p:spPr>
          <a:xfrm>
            <a:off x="3978781" y="5630161"/>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smtClean="0">
                <a:solidFill>
                  <a:schemeClr val="tx1"/>
                </a:solidFill>
                <a:latin typeface="Calibri" pitchFamily="34" charset="0"/>
              </a:rPr>
              <a:t>Fairway</a:t>
            </a:r>
            <a:endParaRPr lang="ko-KR" altLang="en-US" sz="1000" dirty="0">
              <a:solidFill>
                <a:schemeClr val="tx1"/>
              </a:solidFill>
              <a:latin typeface="Calibri" pitchFamily="34" charset="0"/>
            </a:endParaRPr>
          </a:p>
        </p:txBody>
      </p:sp>
      <p:cxnSp>
        <p:nvCxnSpPr>
          <p:cNvPr id="65" name="Elbow Connector 64"/>
          <p:cNvCxnSpPr>
            <a:stCxn id="36" idx="6"/>
            <a:endCxn id="63" idx="1"/>
          </p:cNvCxnSpPr>
          <p:nvPr/>
        </p:nvCxnSpPr>
        <p:spPr>
          <a:xfrm flipV="1">
            <a:off x="3429837" y="4346068"/>
            <a:ext cx="548944" cy="265967"/>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36" idx="6"/>
            <a:endCxn id="64" idx="1"/>
          </p:cNvCxnSpPr>
          <p:nvPr/>
        </p:nvCxnSpPr>
        <p:spPr>
          <a:xfrm>
            <a:off x="3429837" y="4612036"/>
            <a:ext cx="548944" cy="1270095"/>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670817" y="4353112"/>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68" name="TextBox 67"/>
          <p:cNvSpPr txBox="1"/>
          <p:nvPr/>
        </p:nvSpPr>
        <p:spPr>
          <a:xfrm>
            <a:off x="3670817" y="5888581"/>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103" name="Oval 102"/>
          <p:cNvSpPr/>
          <p:nvPr/>
        </p:nvSpPr>
        <p:spPr>
          <a:xfrm>
            <a:off x="4866246" y="2511863"/>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109" name="Rectangle 108"/>
          <p:cNvSpPr/>
          <p:nvPr/>
        </p:nvSpPr>
        <p:spPr>
          <a:xfrm>
            <a:off x="5579115" y="2311542"/>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Birdie</a:t>
            </a:r>
            <a:endParaRPr lang="ko-KR" altLang="en-US" sz="1000" b="1" dirty="0">
              <a:solidFill>
                <a:schemeClr val="tx1"/>
              </a:solidFill>
              <a:latin typeface="Calibri" pitchFamily="34" charset="0"/>
            </a:endParaRPr>
          </a:p>
        </p:txBody>
      </p:sp>
      <p:cxnSp>
        <p:nvCxnSpPr>
          <p:cNvPr id="110" name="Elbow Connector 109"/>
          <p:cNvCxnSpPr>
            <a:stCxn id="103" idx="6"/>
            <a:endCxn id="109" idx="1"/>
          </p:cNvCxnSpPr>
          <p:nvPr/>
        </p:nvCxnSpPr>
        <p:spPr>
          <a:xfrm flipV="1">
            <a:off x="5363750" y="2444639"/>
            <a:ext cx="215365" cy="294836"/>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5579115" y="2895193"/>
            <a:ext cx="695225" cy="266195"/>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15" name="Elbow Connector 114"/>
          <p:cNvCxnSpPr>
            <a:stCxn id="103" idx="6"/>
            <a:endCxn id="114" idx="1"/>
          </p:cNvCxnSpPr>
          <p:nvPr/>
        </p:nvCxnSpPr>
        <p:spPr>
          <a:xfrm>
            <a:off x="5363750" y="2739475"/>
            <a:ext cx="215365" cy="288816"/>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Oval 120"/>
          <p:cNvSpPr/>
          <p:nvPr/>
        </p:nvSpPr>
        <p:spPr>
          <a:xfrm>
            <a:off x="6440680" y="2804213"/>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24" name="Straight Arrow Connector 123"/>
          <p:cNvCxnSpPr>
            <a:stCxn id="114" idx="3"/>
            <a:endCxn id="121" idx="2"/>
          </p:cNvCxnSpPr>
          <p:nvPr/>
        </p:nvCxnSpPr>
        <p:spPr>
          <a:xfrm>
            <a:off x="6274340" y="3028291"/>
            <a:ext cx="166340" cy="353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7173129" y="2902980"/>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Par</a:t>
            </a:r>
            <a:endParaRPr lang="ko-KR" altLang="en-US" sz="1000" b="1" dirty="0">
              <a:solidFill>
                <a:schemeClr val="tx1"/>
              </a:solidFill>
              <a:latin typeface="Calibri" pitchFamily="34" charset="0"/>
            </a:endParaRPr>
          </a:p>
        </p:txBody>
      </p:sp>
      <p:sp>
        <p:nvSpPr>
          <p:cNvPr id="130" name="TextBox 129"/>
          <p:cNvSpPr txBox="1"/>
          <p:nvPr/>
        </p:nvSpPr>
        <p:spPr>
          <a:xfrm>
            <a:off x="5223653" y="2309443"/>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31" name="TextBox 130"/>
          <p:cNvSpPr txBox="1"/>
          <p:nvPr/>
        </p:nvSpPr>
        <p:spPr>
          <a:xfrm>
            <a:off x="5257690" y="2983915"/>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32" name="Straight Arrow Connector 131"/>
          <p:cNvCxnSpPr>
            <a:stCxn id="121" idx="6"/>
            <a:endCxn id="128" idx="1"/>
          </p:cNvCxnSpPr>
          <p:nvPr/>
        </p:nvCxnSpPr>
        <p:spPr>
          <a:xfrm>
            <a:off x="6938184" y="3031825"/>
            <a:ext cx="234945" cy="425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6904147" y="2840255"/>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38" name="Rectangle 137"/>
          <p:cNvSpPr/>
          <p:nvPr/>
        </p:nvSpPr>
        <p:spPr>
          <a:xfrm>
            <a:off x="7173129" y="3389298"/>
            <a:ext cx="695225" cy="266195"/>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cxnSp>
        <p:nvCxnSpPr>
          <p:cNvPr id="139" name="Elbow Connector 138"/>
          <p:cNvCxnSpPr>
            <a:stCxn id="121" idx="6"/>
            <a:endCxn id="138" idx="1"/>
          </p:cNvCxnSpPr>
          <p:nvPr/>
        </p:nvCxnSpPr>
        <p:spPr>
          <a:xfrm>
            <a:off x="6938184" y="3031825"/>
            <a:ext cx="234945" cy="490571"/>
          </a:xfrm>
          <a:prstGeom prst="bentConnector3">
            <a:avLst>
              <a:gd name="adj1" fmla="val 50000"/>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a:off x="6904147" y="3522396"/>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sp>
        <p:nvSpPr>
          <p:cNvPr id="147" name="Oval 146"/>
          <p:cNvSpPr/>
          <p:nvPr/>
        </p:nvSpPr>
        <p:spPr>
          <a:xfrm>
            <a:off x="8047434" y="3294784"/>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cxnSp>
        <p:nvCxnSpPr>
          <p:cNvPr id="148" name="Elbow Connector 147"/>
          <p:cNvCxnSpPr>
            <a:stCxn id="147" idx="6"/>
            <a:endCxn id="153" idx="2"/>
          </p:cNvCxnSpPr>
          <p:nvPr/>
        </p:nvCxnSpPr>
        <p:spPr>
          <a:xfrm flipV="1">
            <a:off x="8544938" y="3169175"/>
            <a:ext cx="97125" cy="353222"/>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38" idx="3"/>
            <a:endCxn id="147" idx="2"/>
          </p:cNvCxnSpPr>
          <p:nvPr/>
        </p:nvCxnSpPr>
        <p:spPr>
          <a:xfrm>
            <a:off x="7868354" y="3522396"/>
            <a:ext cx="17908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a:off x="8294450" y="2902980"/>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Bogey</a:t>
            </a:r>
            <a:endParaRPr lang="ko-KR" altLang="en-US" sz="1000" b="1" dirty="0">
              <a:solidFill>
                <a:schemeClr val="tx1"/>
              </a:solidFill>
              <a:latin typeface="Calibri" pitchFamily="34" charset="0"/>
            </a:endParaRPr>
          </a:p>
        </p:txBody>
      </p:sp>
      <p:sp>
        <p:nvSpPr>
          <p:cNvPr id="154" name="Rectangle 153"/>
          <p:cNvSpPr/>
          <p:nvPr/>
        </p:nvSpPr>
        <p:spPr>
          <a:xfrm>
            <a:off x="8308911" y="5130010"/>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Double Bogey</a:t>
            </a:r>
            <a:endParaRPr lang="ko-KR" altLang="en-US" sz="1000" b="1" dirty="0">
              <a:solidFill>
                <a:schemeClr val="tx1"/>
              </a:solidFill>
              <a:latin typeface="Calibri" pitchFamily="34" charset="0"/>
            </a:endParaRPr>
          </a:p>
        </p:txBody>
      </p:sp>
      <p:cxnSp>
        <p:nvCxnSpPr>
          <p:cNvPr id="157" name="Elbow Connector 156"/>
          <p:cNvCxnSpPr>
            <a:stCxn id="147" idx="6"/>
            <a:endCxn id="90" idx="0"/>
          </p:cNvCxnSpPr>
          <p:nvPr/>
        </p:nvCxnSpPr>
        <p:spPr>
          <a:xfrm>
            <a:off x="8544938" y="3522397"/>
            <a:ext cx="97125" cy="457458"/>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5677722" y="3714763"/>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Scrambling?</a:t>
            </a:r>
            <a:endParaRPr lang="ko-KR" altLang="en-US" sz="1000" b="1" dirty="0">
              <a:solidFill>
                <a:schemeClr val="tx1"/>
              </a:solidFill>
              <a:latin typeface="Calibri" pitchFamily="34" charset="0"/>
            </a:endParaRPr>
          </a:p>
        </p:txBody>
      </p:sp>
      <p:sp>
        <p:nvSpPr>
          <p:cNvPr id="168" name="Rectangle 167"/>
          <p:cNvSpPr/>
          <p:nvPr/>
        </p:nvSpPr>
        <p:spPr>
          <a:xfrm>
            <a:off x="6362904" y="4294687"/>
            <a:ext cx="695225" cy="503939"/>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Around Green</a:t>
            </a:r>
            <a:endParaRPr lang="ko-KR" altLang="en-US" sz="1000" dirty="0">
              <a:solidFill>
                <a:schemeClr val="tx1"/>
              </a:solidFill>
              <a:latin typeface="Calibri" pitchFamily="34" charset="0"/>
            </a:endParaRPr>
          </a:p>
        </p:txBody>
      </p:sp>
      <p:sp>
        <p:nvSpPr>
          <p:cNvPr id="175" name="TextBox 174"/>
          <p:cNvSpPr txBox="1"/>
          <p:nvPr/>
        </p:nvSpPr>
        <p:spPr>
          <a:xfrm>
            <a:off x="5618054" y="3233981"/>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cxnSp>
        <p:nvCxnSpPr>
          <p:cNvPr id="176" name="Elbow Connector 175"/>
          <p:cNvCxnSpPr>
            <a:stCxn id="63" idx="3"/>
            <a:endCxn id="103" idx="4"/>
          </p:cNvCxnSpPr>
          <p:nvPr/>
        </p:nvCxnSpPr>
        <p:spPr>
          <a:xfrm flipV="1">
            <a:off x="4674006" y="2967088"/>
            <a:ext cx="440992" cy="1378980"/>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9" name="Elbow Connector 178"/>
          <p:cNvCxnSpPr>
            <a:stCxn id="163" idx="6"/>
            <a:endCxn id="168" idx="0"/>
          </p:cNvCxnSpPr>
          <p:nvPr/>
        </p:nvCxnSpPr>
        <p:spPr>
          <a:xfrm>
            <a:off x="6175226" y="3942375"/>
            <a:ext cx="535291" cy="352312"/>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3" name="TextBox 182"/>
          <p:cNvSpPr txBox="1"/>
          <p:nvPr/>
        </p:nvSpPr>
        <p:spPr>
          <a:xfrm>
            <a:off x="6156754" y="3750008"/>
            <a:ext cx="307964" cy="207566"/>
          </a:xfrm>
          <a:prstGeom prst="rect">
            <a:avLst/>
          </a:prstGeom>
          <a:noFill/>
        </p:spPr>
        <p:txBody>
          <a:bodyPr wrap="square" lIns="36000" rIns="36000" rtlCol="0">
            <a:spAutoFit/>
          </a:bodyPr>
          <a:lstStyle>
            <a:defPPr>
              <a:defRPr lang="ko-KR"/>
            </a:defPPr>
            <a:lvl1pPr algn="ctr">
              <a:defRPr sz="1000">
                <a:latin typeface="Calibri" pitchFamily="34" charset="0"/>
              </a:defRPr>
            </a:lvl1pPr>
          </a:lstStyle>
          <a:p>
            <a:r>
              <a:rPr lang="en-US" altLang="ko-KR" dirty="0"/>
              <a:t>No</a:t>
            </a:r>
            <a:endParaRPr lang="ko-KR" altLang="en-US" dirty="0"/>
          </a:p>
        </p:txBody>
      </p:sp>
      <p:cxnSp>
        <p:nvCxnSpPr>
          <p:cNvPr id="199" name="Elbow Connector 198"/>
          <p:cNvCxnSpPr>
            <a:stCxn id="168" idx="3"/>
            <a:endCxn id="138" idx="2"/>
          </p:cNvCxnSpPr>
          <p:nvPr/>
        </p:nvCxnSpPr>
        <p:spPr>
          <a:xfrm flipV="1">
            <a:off x="7058129" y="3655493"/>
            <a:ext cx="462613" cy="891164"/>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2" name="Elbow Connector 201"/>
          <p:cNvCxnSpPr>
            <a:stCxn id="64" idx="3"/>
            <a:endCxn id="163" idx="4"/>
          </p:cNvCxnSpPr>
          <p:nvPr/>
        </p:nvCxnSpPr>
        <p:spPr>
          <a:xfrm flipV="1">
            <a:off x="4674006" y="4169987"/>
            <a:ext cx="1252468" cy="1712143"/>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5" name="Elbow Connector 204"/>
          <p:cNvCxnSpPr>
            <a:stCxn id="52" idx="3"/>
            <a:endCxn id="103" idx="0"/>
          </p:cNvCxnSpPr>
          <p:nvPr/>
        </p:nvCxnSpPr>
        <p:spPr>
          <a:xfrm>
            <a:off x="4674006" y="1766470"/>
            <a:ext cx="440992" cy="745393"/>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8" name="Elbow Connector 207"/>
          <p:cNvCxnSpPr>
            <a:stCxn id="53" idx="2"/>
            <a:endCxn id="163" idx="2"/>
          </p:cNvCxnSpPr>
          <p:nvPr/>
        </p:nvCxnSpPr>
        <p:spPr>
          <a:xfrm rot="16200000" flipH="1">
            <a:off x="4641041" y="2905693"/>
            <a:ext cx="722036" cy="1351328"/>
          </a:xfrm>
          <a:prstGeom prst="bentConnector2">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p:nvPr>
        </p:nvSpPr>
        <p:spPr/>
        <p:txBody>
          <a:bodyPr/>
          <a:lstStyle/>
          <a:p>
            <a:endParaRPr lang="ko-KR" altLang="en-US"/>
          </a:p>
        </p:txBody>
      </p:sp>
      <p:sp>
        <p:nvSpPr>
          <p:cNvPr id="73" name="TextBox 72"/>
          <p:cNvSpPr txBox="1"/>
          <p:nvPr/>
        </p:nvSpPr>
        <p:spPr>
          <a:xfrm>
            <a:off x="107950" y="967896"/>
            <a:ext cx="8928100" cy="461665"/>
          </a:xfrm>
          <a:prstGeom prst="rect">
            <a:avLst/>
          </a:prstGeom>
          <a:solidFill>
            <a:schemeClr val="bg1">
              <a:lumMod val="75000"/>
            </a:schemeClr>
          </a:solidFill>
        </p:spPr>
        <p:txBody>
          <a:bodyPr wrap="square" rtlCol="0">
            <a:spAutoFit/>
          </a:bodyPr>
          <a:lstStyle/>
          <a:p>
            <a:r>
              <a:rPr lang="en-US" altLang="ko-KR" sz="2400" b="1" i="1" dirty="0" smtClean="0">
                <a:latin typeface="Arial" pitchFamily="34" charset="0"/>
                <a:cs typeface="Arial" pitchFamily="34" charset="0"/>
              </a:rPr>
              <a:t>Simulation Model for Par 4 holes</a:t>
            </a:r>
            <a:endParaRPr lang="ko-KR" altLang="en-US" sz="2400" b="1" i="1" dirty="0">
              <a:latin typeface="Arial" pitchFamily="34" charset="0"/>
              <a:cs typeface="Arial" pitchFamily="34" charset="0"/>
            </a:endParaRPr>
          </a:p>
        </p:txBody>
      </p:sp>
      <p:sp>
        <p:nvSpPr>
          <p:cNvPr id="76" name="Oval 75"/>
          <p:cNvSpPr/>
          <p:nvPr/>
        </p:nvSpPr>
        <p:spPr>
          <a:xfrm>
            <a:off x="8393311" y="4479051"/>
            <a:ext cx="497504" cy="455225"/>
          </a:xfrm>
          <a:prstGeom prst="ellipse">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000" b="1" dirty="0" smtClean="0">
                <a:solidFill>
                  <a:schemeClr val="tx1"/>
                </a:solidFill>
                <a:latin typeface="Calibri" pitchFamily="34" charset="0"/>
              </a:rPr>
              <a:t>In?</a:t>
            </a:r>
            <a:endParaRPr lang="ko-KR" altLang="en-US" sz="1000" b="1" dirty="0">
              <a:solidFill>
                <a:schemeClr val="tx1"/>
              </a:solidFill>
              <a:latin typeface="Calibri" pitchFamily="34" charset="0"/>
            </a:endParaRPr>
          </a:p>
        </p:txBody>
      </p:sp>
      <p:sp>
        <p:nvSpPr>
          <p:cNvPr id="90" name="Rectangle 89"/>
          <p:cNvSpPr/>
          <p:nvPr/>
        </p:nvSpPr>
        <p:spPr>
          <a:xfrm>
            <a:off x="8294450" y="3979855"/>
            <a:ext cx="695225" cy="266195"/>
          </a:xfrm>
          <a:prstGeom prst="rect">
            <a:avLst/>
          </a:prstGeom>
          <a:solidFill>
            <a:schemeClr val="bg1">
              <a:lumMod val="9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spcAft>
                <a:spcPct val="0"/>
              </a:spcAft>
            </a:pPr>
            <a:r>
              <a:rPr lang="en-US" altLang="ko-KR" sz="1000" dirty="0" smtClean="0">
                <a:solidFill>
                  <a:schemeClr val="tx1"/>
                </a:solidFill>
                <a:latin typeface="Calibri" pitchFamily="34" charset="0"/>
              </a:rPr>
              <a:t>Green</a:t>
            </a:r>
            <a:endParaRPr lang="ko-KR" altLang="en-US" sz="1000" dirty="0">
              <a:solidFill>
                <a:schemeClr val="tx1"/>
              </a:solidFill>
              <a:latin typeface="Calibri" pitchFamily="34" charset="0"/>
            </a:endParaRPr>
          </a:p>
        </p:txBody>
      </p:sp>
      <p:sp>
        <p:nvSpPr>
          <p:cNvPr id="91" name="TextBox 90"/>
          <p:cNvSpPr txBox="1"/>
          <p:nvPr/>
        </p:nvSpPr>
        <p:spPr>
          <a:xfrm>
            <a:off x="8656524" y="3302967"/>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93" name="TextBox 92"/>
          <p:cNvSpPr txBox="1"/>
          <p:nvPr/>
        </p:nvSpPr>
        <p:spPr>
          <a:xfrm>
            <a:off x="8656524" y="3703385"/>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No</a:t>
            </a:r>
            <a:endParaRPr lang="ko-KR" altLang="en-US" sz="1000" dirty="0">
              <a:latin typeface="Calibri" pitchFamily="34" charset="0"/>
            </a:endParaRPr>
          </a:p>
        </p:txBody>
      </p:sp>
      <p:cxnSp>
        <p:nvCxnSpPr>
          <p:cNvPr id="95" name="Straight Arrow Connector 94"/>
          <p:cNvCxnSpPr>
            <a:stCxn id="90" idx="2"/>
            <a:endCxn id="76" idx="0"/>
          </p:cNvCxnSpPr>
          <p:nvPr/>
        </p:nvCxnSpPr>
        <p:spPr>
          <a:xfrm>
            <a:off x="8642063" y="4246050"/>
            <a:ext cx="0" cy="23300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8308911" y="5717383"/>
            <a:ext cx="695225" cy="266195"/>
          </a:xfrm>
          <a:prstGeom prst="rect">
            <a:avLst/>
          </a:prstGeom>
          <a:solidFill>
            <a:schemeClr val="tx2">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smtClean="0">
                <a:solidFill>
                  <a:schemeClr val="tx1"/>
                </a:solidFill>
                <a:latin typeface="Calibri" pitchFamily="34" charset="0"/>
              </a:rPr>
              <a:t>Triple Bogey</a:t>
            </a:r>
            <a:endParaRPr lang="ko-KR" altLang="en-US" sz="1000" b="1" dirty="0">
              <a:solidFill>
                <a:schemeClr val="tx1"/>
              </a:solidFill>
              <a:latin typeface="Calibri" pitchFamily="34" charset="0"/>
            </a:endParaRPr>
          </a:p>
        </p:txBody>
      </p:sp>
      <p:cxnSp>
        <p:nvCxnSpPr>
          <p:cNvPr id="100" name="Elbow Connector 99"/>
          <p:cNvCxnSpPr>
            <a:stCxn id="76" idx="2"/>
            <a:endCxn id="154" idx="1"/>
          </p:cNvCxnSpPr>
          <p:nvPr/>
        </p:nvCxnSpPr>
        <p:spPr>
          <a:xfrm rot="10800000" flipV="1">
            <a:off x="8308911" y="4706664"/>
            <a:ext cx="84400" cy="556444"/>
          </a:xfrm>
          <a:prstGeom prst="bentConnector3">
            <a:avLst>
              <a:gd name="adj1" fmla="val 37085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4" name="Elbow Connector 103"/>
          <p:cNvCxnSpPr>
            <a:stCxn id="76" idx="2"/>
            <a:endCxn id="98" idx="1"/>
          </p:cNvCxnSpPr>
          <p:nvPr/>
        </p:nvCxnSpPr>
        <p:spPr>
          <a:xfrm rot="10800000" flipV="1">
            <a:off x="8308911" y="4706663"/>
            <a:ext cx="84400" cy="1143817"/>
          </a:xfrm>
          <a:prstGeom prst="bentConnector3">
            <a:avLst>
              <a:gd name="adj1" fmla="val 370853"/>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8052767" y="5040684"/>
            <a:ext cx="307964" cy="207566"/>
          </a:xfrm>
          <a:prstGeom prst="rect">
            <a:avLst/>
          </a:prstGeom>
          <a:noFill/>
        </p:spPr>
        <p:txBody>
          <a:bodyPr wrap="square" lIns="36000" rIns="36000" rtlCol="0">
            <a:spAutoFit/>
          </a:bodyPr>
          <a:lstStyle/>
          <a:p>
            <a:pPr algn="ctr"/>
            <a:r>
              <a:rPr lang="en-US" altLang="ko-KR" sz="1000" dirty="0" smtClean="0">
                <a:latin typeface="Calibri" pitchFamily="34" charset="0"/>
              </a:rPr>
              <a:t>Yes</a:t>
            </a:r>
            <a:endParaRPr lang="ko-KR" altLang="en-US" sz="1000" dirty="0">
              <a:latin typeface="Calibri" pitchFamily="34" charset="0"/>
            </a:endParaRPr>
          </a:p>
        </p:txBody>
      </p:sp>
      <p:sp>
        <p:nvSpPr>
          <p:cNvPr id="112" name="TextBox 111"/>
          <p:cNvSpPr txBox="1"/>
          <p:nvPr/>
        </p:nvSpPr>
        <p:spPr>
          <a:xfrm>
            <a:off x="8037909" y="5631051"/>
            <a:ext cx="307964" cy="246221"/>
          </a:xfrm>
          <a:prstGeom prst="rect">
            <a:avLst/>
          </a:prstGeom>
          <a:noFill/>
        </p:spPr>
        <p:txBody>
          <a:bodyPr wrap="square" lIns="36000" rIns="36000" rtlCol="0">
            <a:spAutoFit/>
          </a:bodyPr>
          <a:lstStyle/>
          <a:p>
            <a:pPr algn="ctr"/>
            <a:r>
              <a:rPr lang="en-US" altLang="ko-KR" sz="1000" dirty="0" smtClean="0">
                <a:latin typeface="Calibri" pitchFamily="34" charset="0"/>
              </a:rPr>
              <a:t>No</a:t>
            </a:r>
            <a:endParaRPr lang="ko-KR" altLang="en-US" sz="1000" dirty="0">
              <a:latin typeface="Calibri" pitchFamily="34" charset="0"/>
            </a:endParaRPr>
          </a:p>
        </p:txBody>
      </p:sp>
    </p:spTree>
    <p:extLst>
      <p:ext uri="{BB962C8B-B14F-4D97-AF65-F5344CB8AC3E}">
        <p14:creationId xmlns:p14="http://schemas.microsoft.com/office/powerpoint/2010/main" val="279165269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Myz4yT4Dvk.h_n8wvtoXI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3115</TotalTime>
  <Words>1621</Words>
  <Application>Microsoft Office PowerPoint</Application>
  <PresentationFormat>Letter Paper (8.5x11 in)</PresentationFormat>
  <Paragraphs>274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Money Ball in Golf</vt:lpstr>
      <vt:lpstr>Agenda</vt:lpstr>
      <vt:lpstr>Project Background</vt:lpstr>
      <vt:lpstr>Project Background</vt:lpstr>
      <vt:lpstr>Project Background</vt:lpstr>
      <vt:lpstr>Project Background</vt:lpstr>
      <vt:lpstr>Project Approach</vt:lpstr>
      <vt:lpstr>Design Simulation Methodology (1/4)</vt:lpstr>
      <vt:lpstr>Design Simulation Methodology (2/4)</vt:lpstr>
      <vt:lpstr>Design Simulation Methodology (3/4)</vt:lpstr>
      <vt:lpstr>Design Simulation Methodology (4/4)</vt:lpstr>
      <vt:lpstr>Required Data Collection (1/3)</vt:lpstr>
      <vt:lpstr>Required Data Collection (2/3)</vt:lpstr>
      <vt:lpstr>Required Data Collection (3/3)</vt:lpstr>
      <vt:lpstr>Crystal Ball Simulation (1/4)</vt:lpstr>
      <vt:lpstr>Crystal Ball Simulation (2/4)</vt:lpstr>
      <vt:lpstr>Crystal Ball Simulation (3/4)</vt:lpstr>
      <vt:lpstr>Crystal Ball Simulation (4/4)</vt:lpstr>
      <vt:lpstr>Develop Solver Model (1/3)</vt:lpstr>
      <vt:lpstr>Develop Solver Model (2/3)</vt:lpstr>
      <vt:lpstr>Develop Solver Model (3/3)</vt:lpstr>
      <vt:lpstr>Q &amp; A</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Han</dc:creator>
  <cp:lastModifiedBy>Robert Han</cp:lastModifiedBy>
  <cp:revision>135</cp:revision>
  <cp:lastPrinted>2012-11-16T03:00:40Z</cp:lastPrinted>
  <dcterms:created xsi:type="dcterms:W3CDTF">2012-11-14T07:21:42Z</dcterms:created>
  <dcterms:modified xsi:type="dcterms:W3CDTF">2012-12-17T06:46:38Z</dcterms:modified>
</cp:coreProperties>
</file>